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</p:sldIdLst>
  <p:sldSz cy="6858000" cx="12192000"/>
  <p:notesSz cx="6858000" cy="9144000"/>
  <p:embeddedFontLst>
    <p:embeddedFont>
      <p:font typeface="Proxima Nova"/>
      <p:regular r:id="rId89"/>
      <p:bold r:id="rId90"/>
      <p:italic r:id="rId91"/>
      <p:boldItalic r:id="rId92"/>
    </p:embeddedFont>
    <p:embeddedFont>
      <p:font typeface="Lato"/>
      <p:regular r:id="rId93"/>
      <p:bold r:id="rId94"/>
      <p:italic r:id="rId95"/>
      <p:boldItalic r:id="rId96"/>
    </p:embeddedFont>
    <p:embeddedFont>
      <p:font typeface="Lora"/>
      <p:regular r:id="rId97"/>
      <p:bold r:id="rId98"/>
      <p:italic r:id="rId99"/>
      <p:boldItalic r:id="rId100"/>
    </p:embeddedFont>
    <p:embeddedFont>
      <p:font typeface="Alfa Slab One"/>
      <p:regular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2" roundtripDataSignature="AMtx7mgVT1r5ncglsN0dVxhsqASRJDS6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2327BD-F292-408A-921C-50BC046713EE}">
  <a:tblStyle styleId="{9E2327BD-F292-408A-921C-50BC046713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2" Type="http://customschemas.google.com/relationships/presentationmetadata" Target="metadata"/><Relationship Id="rId101" Type="http://schemas.openxmlformats.org/officeDocument/2006/relationships/font" Target="fonts/AlfaSlabOne-regular.fntdata"/><Relationship Id="rId100" Type="http://schemas.openxmlformats.org/officeDocument/2006/relationships/font" Target="fonts/Lora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Lato-italic.fntdata"/><Relationship Id="rId94" Type="http://schemas.openxmlformats.org/officeDocument/2006/relationships/font" Target="fonts/Lato-bold.fntdata"/><Relationship Id="rId97" Type="http://schemas.openxmlformats.org/officeDocument/2006/relationships/font" Target="fonts/Lora-regular.fntdata"/><Relationship Id="rId96" Type="http://schemas.openxmlformats.org/officeDocument/2006/relationships/font" Target="fonts/Lato-boldItalic.fntdata"/><Relationship Id="rId11" Type="http://schemas.openxmlformats.org/officeDocument/2006/relationships/slide" Target="slides/slide5.xml"/><Relationship Id="rId99" Type="http://schemas.openxmlformats.org/officeDocument/2006/relationships/font" Target="fonts/Lora-italic.fntdata"/><Relationship Id="rId10" Type="http://schemas.openxmlformats.org/officeDocument/2006/relationships/slide" Target="slides/slide4.xml"/><Relationship Id="rId98" Type="http://schemas.openxmlformats.org/officeDocument/2006/relationships/font" Target="fonts/Lor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ProximaNova-italic.fntdata"/><Relationship Id="rId90" Type="http://schemas.openxmlformats.org/officeDocument/2006/relationships/font" Target="fonts/ProximaNova-bold.fntdata"/><Relationship Id="rId93" Type="http://schemas.openxmlformats.org/officeDocument/2006/relationships/font" Target="fonts/Lato-regular.fntdata"/><Relationship Id="rId92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font" Target="fonts/ProximaNova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27039a4b5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27039a4b5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27039a4b5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1e7a8516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1e7a8516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01e7a8516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27039a4b5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027039a4b5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027039a4b5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27039a4b5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027039a4b5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027039a4b5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a21e7276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0a21e7276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0a21e7276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27039a4b5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027039a4b5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027039a4b5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21e7276a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21e7276a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0a21e7276a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27039a4b5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027039a4b5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027039a4b5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a21e7276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0a21e7276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0a21e7276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27039a4b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27039a4b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027039a4b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a06a0d67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a06a0d67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a06a0d67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27039a4b5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27039a4b5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27039a4b5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27039a4b5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27039a4b5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027039a4b5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a21e7276a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a21e7276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a21e7276a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27039a4b5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27039a4b5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027039a4b5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27039a4b5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27039a4b5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27039a4b5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a21e7276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a21e7276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0a21e7276a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fd8154c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fd8154c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cfd8154c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a21e7276a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a21e7276a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a21e7276a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9fcd3a4d4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9fcd3a4d4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09fcd3a4d4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6c32c0462_4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6c32c0462_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06c32c0462_4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9fef125f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9fef125f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9fef125f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9fcd3a4d4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9fcd3a4d4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9fcd3a4d4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6c32c0462_4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6c32c0462_4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06c32c0462_4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c32c0462_4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c32c0462_4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06c32c0462_4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6c32c0462_4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6c32c0462_4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06c32c0462_4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9fcd3a4d4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9fcd3a4d4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9fcd3a4d4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6c32c0462_4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6c32c0462_4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06c32c0462_4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fcd3a4d4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9fcd3a4d4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09fcd3a4d4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6c32c0462_4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6c32c0462_4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06c32c0462_4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6c32c0462_4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6c32c0462_4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06c32c0462_4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6c32c0462_4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6c32c0462_4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06c32c0462_4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a21e7276a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a21e7276a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0a21e7276a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c32c0462_4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c32c0462_4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06c32c0462_4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6c32c0462_4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6c32c0462_4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6c32c0462_4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6c32c0462_4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6c32c0462_4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06c32c0462_4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6c32c0462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6c32c0462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06c32c0462_4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6c32c0462_4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6c32c0462_4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06c32c0462_4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6c32c0462_4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6c32c0462_4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06c32c0462_4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6c32c0462_4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6c32c0462_4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06c32c0462_4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6c32c0462_4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6c32c0462_4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06c32c0462_4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6c32c0462_4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6c32c0462_4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06c32c0462_4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a545b3f92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a545b3f92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0a545b3f92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fcd3a4d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09fcd3a4d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09fcd3a4d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9fcd3a4d4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9fcd3a4d4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09fcd3a4d4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a21e7276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a21e7276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0a21e7276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5695193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5695193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056951931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a5c171b4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a5c171b4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0a5c171b4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a5c171b40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a5c171b40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0a5c171b40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56951931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56951931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056951931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a1f944aa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a1f944aa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0a1f944aa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fd8154c61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cfd8154c61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cfd8154c61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a21e7276a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0a21e7276a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0a21e7276a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fd8154c61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cfd8154c61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cfd8154c61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fcd3a4d4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09fcd3a4d4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09fcd3a4d4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a02ee6f8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a02ee6f8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0a02ee6f8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a011842b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0a011842b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10a011842b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a011842b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a011842b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0a011842b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a21e7276a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0a21e7276a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0a21e7276a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a02ee6f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0a02ee6f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0a02ee6f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09fef125f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09fef125f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09fef125f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9fef125f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09fef125f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109fef125f2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21e7276a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21e7276a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0a21e7276a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a27cefd0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a27cefd0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0a27cefd0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a27cefd0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a27cefd0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0a27cefd0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a21e7276a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a21e7276a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a21e7276a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a27cefd0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0a27cefd0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0a27cefd0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a21e7276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a21e7276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10a21e7276a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a21e7276a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a21e7276a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10a21e7276a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9fef125f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9fef125f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09fef125f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0a21e7276a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0a21e7276a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0a21e7276a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9fef125f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9fef125f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109fef125f2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a21e7276a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a21e7276a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10a21e7276a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0a21e7276a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0a21e7276a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10a21e7276a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a21e7276a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0a21e7276a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0a21e7276a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a21e7276a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a21e7276a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0a21e7276a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e7a851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01e7a851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01e7a851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a21e7276a_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a21e7276a_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0a21e7276a_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9fef125f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09fef125f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09fef125f2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027039a4b5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027039a4b5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1027039a4b5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7039a4b5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7039a4b5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027039a4b5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g1027039a4b5_0_4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g1027039a4b5_0_4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1027039a4b5_0_4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" name="Google Shape;20;g1027039a4b5_0_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27039a4b5_0_41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g1027039a4b5_0_41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6" name="Google Shape;56;g1027039a4b5_0_4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27039a4b5_0_45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27039a4b5_0_4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1027039a4b5_0_4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62" name="Google Shape;62;g1027039a4b5_0_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g106c32c0462_4_7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g106c32c0462_4_7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3" name="Google Shape;73;g106c32c0462_4_7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4" name="Google Shape;74;g106c32c0462_4_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c32c0462_4_1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06c32c0462_4_12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78" name="Google Shape;78;g106c32c0462_4_1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c32c0462_4_1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c32c0462_4_20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106c32c0462_4_2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c32c0462_4_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6" name="Google Shape;86;g106c32c0462_4_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7" name="Google Shape;87;g106c32c0462_4_23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c32c0462_4_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0" name="Google Shape;90;g106c32c0462_4_2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" name="Google Shape;91;g106c32c0462_4_2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2" name="Google Shape;92;g106c32c0462_4_2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c32c0462_4_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5" name="Google Shape;95;g106c32c0462_4_3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27039a4b5_0_9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g1027039a4b5_0_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c32c0462_4_35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8" name="Google Shape;98;g106c32c0462_4_35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g106c32c0462_4_35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c32c0462_4_39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g106c32c0462_4_3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c32c0462_4_42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g106c32c0462_4_4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g106c32c0462_4_42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07" name="Google Shape;107;g106c32c0462_4_42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g106c32c0462_4_4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g106c32c0462_4_4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c32c0462_4_49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112" name="Google Shape;112;g106c32c0462_4_4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c32c0462_4_52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g106c32c0462_4_52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6" name="Google Shape;116;g106c32c0462_4_5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27039a4b5_0_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1027039a4b5_0_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7" name="Google Shape;27;g1027039a4b5_0_1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27039a4b5_0_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g1027039a4b5_0_1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27039a4b5_0_1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27039a4b5_0_16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27039a4b5_0_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" name="Google Shape;35;g1027039a4b5_0_2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27039a4b5_0_24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8" name="Google Shape;38;g1027039a4b5_0_24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g1027039a4b5_0_2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27039a4b5_0_28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g1027039a4b5_0_2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27039a4b5_0_31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g1027039a4b5_0_3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g1027039a4b5_0_31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7" name="Google Shape;47;g1027039a4b5_0_31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g1027039a4b5_0_3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1027039a4b5_0_31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27039a4b5_0_38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2" name="Google Shape;52;g1027039a4b5_0_3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27039a4b5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" name="Google Shape;11;g1027039a4b5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Proxima Nova"/>
              <a:buChar char="●"/>
              <a:defRPr sz="24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sz="19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g1027039a4b5_0_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buNone/>
              <a:defRPr b="1" sz="2000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13" name="Google Shape;13;g1027039a4b5_0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0"/>
            <a:ext cx="872313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g1027039a4b5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36575" y="76200"/>
            <a:ext cx="1755425" cy="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1027039a4b5_0_0"/>
          <p:cNvSpPr txBox="1"/>
          <p:nvPr/>
        </p:nvSpPr>
        <p:spPr>
          <a:xfrm>
            <a:off x="2597250" y="6432275"/>
            <a:ext cx="6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Orange Innovation Egypt Project / News Feeds Summarization and Recommendation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c32c0462_4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65" name="Google Shape;65;g106c32c0462_4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g106c32c0462_4_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C0C0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67" name="Google Shape;67;g106c32c0462_4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0"/>
            <a:ext cx="872313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06c32c0462_4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6575" y="76200"/>
            <a:ext cx="1755425" cy="9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06c32c0462_4_0"/>
          <p:cNvSpPr txBox="1"/>
          <p:nvPr/>
        </p:nvSpPr>
        <p:spPr>
          <a:xfrm>
            <a:off x="2658700" y="6457800"/>
            <a:ext cx="68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Orange Innovation Egypt Project / News Feeds Summarization and Recommendation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rafilatura.readthedocs.io/en/latest/index.html" TargetMode="External"/><Relationship Id="rId4" Type="http://schemas.openxmlformats.org/officeDocument/2006/relationships/hyperlink" Target="https://newspaper.readthedocs.io/en/lates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Quang-Vinh/matrix-factorization/tree/master/matrix_factorization" TargetMode="External"/><Relationship Id="rId4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surpriselib.com/" TargetMode="External"/><Relationship Id="rId4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127.0.0.1:8000" TargetMode="External"/><Relationship Id="rId4" Type="http://schemas.openxmlformats.org/officeDocument/2006/relationships/hyperlink" Target="http://127.0.0.1:8000" TargetMode="External"/><Relationship Id="rId5" Type="http://schemas.openxmlformats.org/officeDocument/2006/relationships/hyperlink" Target="http://127.0.0.1:8000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gowrishankarp/newspaper-text-summarization-cnn-dailymail" TargetMode="External"/><Relationship Id="rId4" Type="http://schemas.openxmlformats.org/officeDocument/2006/relationships/hyperlink" Target="https://www.kaggle.com/pariza/bbc-news-summary" TargetMode="External"/><Relationship Id="rId5" Type="http://schemas.openxmlformats.org/officeDocument/2006/relationships/hyperlink" Target="https://www.kaggle.com/accountstatus/mind-microsoft-news-recommendation-v2/data" TargetMode="External"/><Relationship Id="rId6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karimhenry/New_feed_Summarization_Recommendation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>
            <p:ph type="ctrTitle"/>
          </p:nvPr>
        </p:nvSpPr>
        <p:spPr>
          <a:xfrm>
            <a:off x="100" y="870825"/>
            <a:ext cx="12192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</a:pPr>
            <a:r>
              <a:rPr lang="en-US" sz="5000"/>
              <a:t>News Feed</a:t>
            </a:r>
            <a:r>
              <a:rPr lang="en-US" sz="8000"/>
              <a:t> </a:t>
            </a:r>
            <a:br>
              <a:rPr lang="en-US" sz="8000"/>
            </a:br>
            <a:r>
              <a:rPr lang="en-US" sz="4500"/>
              <a:t>Summarization And Recommendation</a:t>
            </a:r>
            <a:endParaRPr sz="4500"/>
          </a:p>
        </p:txBody>
      </p:sp>
      <p:sp>
        <p:nvSpPr>
          <p:cNvPr id="122" name="Google Shape;122;p1"/>
          <p:cNvSpPr txBox="1"/>
          <p:nvPr>
            <p:ph idx="12" type="sldNum"/>
          </p:nvPr>
        </p:nvSpPr>
        <p:spPr>
          <a:xfrm>
            <a:off x="112966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"/>
          <p:cNvSpPr txBox="1"/>
          <p:nvPr>
            <p:ph idx="1" type="subTitle"/>
          </p:nvPr>
        </p:nvSpPr>
        <p:spPr>
          <a:xfrm>
            <a:off x="796600" y="3687700"/>
            <a:ext cx="5740500" cy="292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Lora"/>
                <a:ea typeface="Lora"/>
                <a:cs typeface="Lora"/>
                <a:sym typeface="Lora"/>
              </a:rPr>
              <a:t>Team Members :-</a:t>
            </a:r>
            <a:endParaRPr b="1" sz="30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Karim Atef Henry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Mohamed Ahmed Hassan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Fady Nasser Fawzy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Hoyam Nabil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27039a4b5_0_179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CNN-DailyMail News</a:t>
            </a:r>
            <a:endParaRPr sz="5000"/>
          </a:p>
        </p:txBody>
      </p:sp>
      <p:sp>
        <p:nvSpPr>
          <p:cNvPr id="199" name="Google Shape;199;g1027039a4b5_0_179"/>
          <p:cNvSpPr txBox="1"/>
          <p:nvPr>
            <p:ph idx="1" type="body"/>
          </p:nvPr>
        </p:nvSpPr>
        <p:spPr>
          <a:xfrm>
            <a:off x="795525" y="1861925"/>
            <a:ext cx="5419200" cy="4772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It Consists of :- 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ID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Highlights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Dataset Split   No. of Articles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Train 				 287,113	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  Validation			  13,368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 Test				  11,490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g1027039a4b5_0_17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1" name="Google Shape;201;g1027039a4b5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75" y="1709525"/>
            <a:ext cx="6089124" cy="4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1e7a8516b_0_9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BBC News Summary</a:t>
            </a:r>
            <a:endParaRPr sz="5000"/>
          </a:p>
        </p:txBody>
      </p:sp>
      <p:sp>
        <p:nvSpPr>
          <p:cNvPr id="208" name="Google Shape;208;g101e7a8516b_0_9"/>
          <p:cNvSpPr txBox="1"/>
          <p:nvPr>
            <p:ph idx="1" type="body"/>
          </p:nvPr>
        </p:nvSpPr>
        <p:spPr>
          <a:xfrm>
            <a:off x="663775" y="1970650"/>
            <a:ext cx="6153000" cy="4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2225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 documents from the BBC news website corresponding to stories in </a:t>
            </a: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five 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topical areas from 2004-2005.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News Categories Distribution :-</a:t>
            </a:r>
            <a:endParaRPr b="1" sz="2500" u="sng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Business 					510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Entertainment 			386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Politics 					417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Sport 						511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Tech 						401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9" name="Google Shape;209;g101e7a8516b_0_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50" y="2123050"/>
            <a:ext cx="5212425" cy="4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01e7a8516b_0_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27039a4b5_0_150"/>
          <p:cNvSpPr txBox="1"/>
          <p:nvPr>
            <p:ph type="title"/>
          </p:nvPr>
        </p:nvSpPr>
        <p:spPr>
          <a:xfrm>
            <a:off x="1024128" y="204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BBC News Summary</a:t>
            </a:r>
            <a:endParaRPr sz="5000"/>
          </a:p>
        </p:txBody>
      </p:sp>
      <p:sp>
        <p:nvSpPr>
          <p:cNvPr id="217" name="Google Shape;217;g1027039a4b5_0_15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1027039a4b5_0_150"/>
          <p:cNvPicPr preferRelativeResize="0"/>
          <p:nvPr/>
        </p:nvPicPr>
        <p:blipFill rotWithShape="1">
          <a:blip r:embed="rId3">
            <a:alphaModFix/>
          </a:blip>
          <a:srcRect b="0" l="2143" r="0" t="65799"/>
          <a:stretch/>
        </p:blipFill>
        <p:spPr>
          <a:xfrm>
            <a:off x="344275" y="3591675"/>
            <a:ext cx="5655875" cy="2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027039a4b5_0_150"/>
          <p:cNvSpPr txBox="1"/>
          <p:nvPr>
            <p:ph idx="1" type="body"/>
          </p:nvPr>
        </p:nvSpPr>
        <p:spPr>
          <a:xfrm>
            <a:off x="496675" y="1970650"/>
            <a:ext cx="5879700" cy="23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Divided into categories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each has related articles and</a:t>
            </a:r>
            <a:b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their </a:t>
            </a:r>
            <a:r>
              <a:rPr b="1"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extractive</a:t>
            </a:r>
            <a:r>
              <a:rPr lang="en-US" sz="2500">
                <a:highlight>
                  <a:srgbClr val="FFFFFE"/>
                </a:highlight>
                <a:latin typeface="Lora"/>
                <a:ea typeface="Lora"/>
                <a:cs typeface="Lora"/>
                <a:sym typeface="Lora"/>
              </a:rPr>
              <a:t> summarization.</a:t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E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0" name="Google Shape;220;g1027039a4b5_0_150"/>
          <p:cNvPicPr preferRelativeResize="0"/>
          <p:nvPr/>
        </p:nvPicPr>
        <p:blipFill rotWithShape="1">
          <a:blip r:embed="rId3">
            <a:alphaModFix/>
          </a:blip>
          <a:srcRect b="34201" l="2143" r="0" t="0"/>
          <a:stretch/>
        </p:blipFill>
        <p:spPr>
          <a:xfrm>
            <a:off x="6067975" y="1703925"/>
            <a:ext cx="5879699" cy="46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27039a4b5_0_214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Microsoft News</a:t>
            </a:r>
            <a:endParaRPr/>
          </a:p>
        </p:txBody>
      </p:sp>
      <p:sp>
        <p:nvSpPr>
          <p:cNvPr id="227" name="Google Shape;227;g1027039a4b5_0_214"/>
          <p:cNvSpPr txBox="1"/>
          <p:nvPr>
            <p:ph idx="1" type="body"/>
          </p:nvPr>
        </p:nvSpPr>
        <p:spPr>
          <a:xfrm>
            <a:off x="544950" y="2084925"/>
            <a:ext cx="11190000" cy="4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Microsoft News Dataset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(MIND)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was collected from anonymized behavior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logs of Microsoft News website.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data randomly sampled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 million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users.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This dataset is a small version of MIND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(MIND-small)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randomly sampling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50,000 users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and their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 logs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Only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training and validation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sets are contained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 the (MIND-small) dataset.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g1027039a4b5_0_21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g1027039a4b5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950" y="2008725"/>
            <a:ext cx="4030575" cy="1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a21e7276a_0_1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Microsoft News</a:t>
            </a:r>
            <a:endParaRPr/>
          </a:p>
        </p:txBody>
      </p:sp>
      <p:sp>
        <p:nvSpPr>
          <p:cNvPr id="236" name="Google Shape;236;g10a21e7276a_0_15"/>
          <p:cNvSpPr txBox="1"/>
          <p:nvPr>
            <p:ph idx="1" type="body"/>
          </p:nvPr>
        </p:nvSpPr>
        <p:spPr>
          <a:xfrm>
            <a:off x="316350" y="2161125"/>
            <a:ext cx="88503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marR="381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Dataset Contains: 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marR="381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Behaviors.tsv: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click histories and impression logs of users.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marR="3810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News.tsv: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information of news articles.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7" name="Google Shape;237;g10a21e7276a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g10a21e7276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450" y="2719166"/>
            <a:ext cx="2720550" cy="204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27039a4b5_0_205"/>
          <p:cNvSpPr txBox="1"/>
          <p:nvPr>
            <p:ph type="title"/>
          </p:nvPr>
        </p:nvSpPr>
        <p:spPr>
          <a:xfrm>
            <a:off x="1024128" y="2804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Behaviours Dataset</a:t>
            </a:r>
            <a:endParaRPr/>
          </a:p>
        </p:txBody>
      </p:sp>
      <p:sp>
        <p:nvSpPr>
          <p:cNvPr id="245" name="Google Shape;245;g1027039a4b5_0_205"/>
          <p:cNvSpPr txBox="1"/>
          <p:nvPr>
            <p:ph idx="1" type="body"/>
          </p:nvPr>
        </p:nvSpPr>
        <p:spPr>
          <a:xfrm>
            <a:off x="526675" y="1780125"/>
            <a:ext cx="11334900" cy="4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behaviors.tsv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file contains 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logs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and users' news click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histories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</a:t>
            </a:r>
            <a:endParaRPr sz="10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has 5 columns divided by the tab symbol: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User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Time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History (Ordered by time)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Impressions: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(1 for click and 0 for non-click)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 List of news displayed with user's click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behaviors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 them.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 The orders of news in a impressions have been shuffled.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" name="Google Shape;246;g1027039a4b5_0_20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g1027039a4b5_0_205"/>
          <p:cNvPicPr preferRelativeResize="0"/>
          <p:nvPr/>
        </p:nvPicPr>
        <p:blipFill rotWithShape="1">
          <a:blip r:embed="rId3">
            <a:alphaModFix/>
          </a:blip>
          <a:srcRect b="17218" l="0" r="0" t="34388"/>
          <a:stretch/>
        </p:blipFill>
        <p:spPr>
          <a:xfrm>
            <a:off x="8443075" y="3261750"/>
            <a:ext cx="3417526" cy="16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a21e7276a_0_3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Behaviours Dataset Example</a:t>
            </a:r>
            <a:endParaRPr sz="4900"/>
          </a:p>
        </p:txBody>
      </p:sp>
      <p:sp>
        <p:nvSpPr>
          <p:cNvPr id="254" name="Google Shape;254;g10a21e7276a_0_3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255" name="Google Shape;255;g10a21e7276a_0_37"/>
          <p:cNvGraphicFramePr/>
          <p:nvPr/>
        </p:nvGraphicFramePr>
        <p:xfrm>
          <a:off x="917975" y="2154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2737875"/>
                <a:gridCol w="7672500"/>
              </a:tblGrid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User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U13740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Time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11/11/2019 9:05:58 AM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History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 N42782 N34694 N45794 N18445 N63302 N10414 N19347 N31801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N55189-1 N35729-0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27039a4b5_0_79"/>
          <p:cNvSpPr txBox="1"/>
          <p:nvPr>
            <p:ph type="title"/>
          </p:nvPr>
        </p:nvSpPr>
        <p:spPr>
          <a:xfrm>
            <a:off x="1024128" y="4328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MIND New Dataset </a:t>
            </a:r>
            <a:endParaRPr/>
          </a:p>
        </p:txBody>
      </p:sp>
      <p:sp>
        <p:nvSpPr>
          <p:cNvPr id="262" name="Google Shape;262;g1027039a4b5_0_79"/>
          <p:cNvSpPr txBox="1"/>
          <p:nvPr>
            <p:ph idx="1" type="body"/>
          </p:nvPr>
        </p:nvSpPr>
        <p:spPr>
          <a:xfrm>
            <a:off x="590350" y="1993275"/>
            <a:ext cx="11102100" cy="5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news.tsv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contains the detailed information of news articles </a:t>
            </a:r>
            <a:b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involved in the behaviors.tsv file. 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8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has 6 columns Separated </a:t>
            </a: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the tab symbol: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 ID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Category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SubCategory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Title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Abstract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lphaLcPeriod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URL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3" name="Google Shape;263;g1027039a4b5_0_7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g1027039a4b5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825" y="2738288"/>
            <a:ext cx="3089775" cy="30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a21e7276a_0_2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News Dataset Example</a:t>
            </a:r>
            <a:endParaRPr/>
          </a:p>
        </p:txBody>
      </p:sp>
      <p:sp>
        <p:nvSpPr>
          <p:cNvPr id="271" name="Google Shape;271;g10a21e7276a_0_2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g10a21e7276a_0_25"/>
          <p:cNvSpPr txBox="1"/>
          <p:nvPr/>
        </p:nvSpPr>
        <p:spPr>
          <a:xfrm>
            <a:off x="8887450" y="1668225"/>
            <a:ext cx="422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○"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73" name="Google Shape;273;g10a21e7276a_0_25"/>
          <p:cNvGraphicFramePr/>
          <p:nvPr/>
        </p:nvGraphicFramePr>
        <p:xfrm>
          <a:off x="816825" y="193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2265100"/>
                <a:gridCol w="8514775"/>
              </a:tblGrid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 ID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N24416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Category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SubCategory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newsscienceandtechnology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Title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Google to fix 'bug' that uploads free full-quality iPhone pics to Photos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Abstract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Google is about to patch a quirk in Photos that effectively gives iPhone users a free ride. The company told Android Police in a statement that it's planning to fix a Google Photos "bug" that stores iOS photos in their original quality without counting toward Google Drive usage ....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URL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Lora"/>
                          <a:ea typeface="Lora"/>
                          <a:cs typeface="Lora"/>
                          <a:sym typeface="Lora"/>
                        </a:rPr>
                        <a:t>https://assets.msn.com/labs/mind/AAJ4ORa.html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27039a4b5_0_6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990"/>
              <a:buNone/>
            </a:pPr>
            <a:r>
              <a:rPr lang="en-US" sz="5000"/>
              <a:t>MIND News Dataset Categories</a:t>
            </a:r>
            <a:endParaRPr sz="5000"/>
          </a:p>
        </p:txBody>
      </p:sp>
      <p:sp>
        <p:nvSpPr>
          <p:cNvPr id="280" name="Google Shape;280;g1027039a4b5_0_69"/>
          <p:cNvSpPr txBox="1"/>
          <p:nvPr>
            <p:ph idx="1" type="body"/>
          </p:nvPr>
        </p:nvSpPr>
        <p:spPr>
          <a:xfrm>
            <a:off x="1024125" y="2286000"/>
            <a:ext cx="5088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1" name="Google Shape;281;g1027039a4b5_0_69"/>
          <p:cNvPicPr preferRelativeResize="0"/>
          <p:nvPr/>
        </p:nvPicPr>
        <p:blipFill rotWithShape="1">
          <a:blip r:embed="rId3">
            <a:alphaModFix/>
          </a:blip>
          <a:srcRect b="4747" l="3848" r="4744" t="2531"/>
          <a:stretch/>
        </p:blipFill>
        <p:spPr>
          <a:xfrm>
            <a:off x="912100" y="2229050"/>
            <a:ext cx="10367775" cy="43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027039a4b5_0_69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a06a0d67a_0_7"/>
          <p:cNvSpPr txBox="1"/>
          <p:nvPr>
            <p:ph type="title"/>
          </p:nvPr>
        </p:nvSpPr>
        <p:spPr>
          <a:xfrm>
            <a:off x="1024128" y="7376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Orange Innovation Egypt Project</a:t>
            </a:r>
            <a:endParaRPr sz="5000"/>
          </a:p>
        </p:txBody>
      </p:sp>
      <p:sp>
        <p:nvSpPr>
          <p:cNvPr id="130" name="Google Shape;130;g10a06a0d67a_0_7"/>
          <p:cNvSpPr txBox="1"/>
          <p:nvPr>
            <p:ph idx="1" type="body"/>
          </p:nvPr>
        </p:nvSpPr>
        <p:spPr>
          <a:xfrm>
            <a:off x="1024128" y="25908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Lora"/>
                <a:ea typeface="Lora"/>
                <a:cs typeface="Lora"/>
                <a:sym typeface="Lora"/>
              </a:rPr>
              <a:t>Supervised by :-</a:t>
            </a:r>
            <a:endParaRPr b="1" sz="30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Eng. Ahmed Abdelatty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Eng. Ghada Soliman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1" name="Google Shape;131;g10a06a0d67a_0_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2" name="Google Shape;132;g10a06a0d67a_0_7"/>
          <p:cNvPicPr preferRelativeResize="0"/>
          <p:nvPr/>
        </p:nvPicPr>
        <p:blipFill rotWithShape="1">
          <a:blip r:embed="rId3">
            <a:alphaModFix/>
          </a:blip>
          <a:srcRect b="24870" l="0" r="0" t="25909"/>
          <a:stretch/>
        </p:blipFill>
        <p:spPr>
          <a:xfrm>
            <a:off x="7272675" y="2879600"/>
            <a:ext cx="4132675" cy="20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7039a4b5_0_18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MIND Summary</a:t>
            </a:r>
            <a:r>
              <a:rPr lang="en-US" sz="5000"/>
              <a:t> Lengths</a:t>
            </a:r>
            <a:endParaRPr sz="5000"/>
          </a:p>
        </p:txBody>
      </p:sp>
      <p:sp>
        <p:nvSpPr>
          <p:cNvPr id="289" name="Google Shape;289;g1027039a4b5_0_187"/>
          <p:cNvSpPr txBox="1"/>
          <p:nvPr>
            <p:ph idx="1" type="body"/>
          </p:nvPr>
        </p:nvSpPr>
        <p:spPr>
          <a:xfrm>
            <a:off x="513325" y="1856325"/>
            <a:ext cx="10074000" cy="1089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Average Length is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the range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4000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words.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Average Length is in the range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300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words.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" name="Google Shape;290;g1027039a4b5_0_1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1" name="Google Shape;291;g1027039a4b5_0_187"/>
          <p:cNvPicPr preferRelativeResize="0"/>
          <p:nvPr/>
        </p:nvPicPr>
        <p:blipFill rotWithShape="1">
          <a:blip r:embed="rId3">
            <a:alphaModFix/>
          </a:blip>
          <a:srcRect b="7184" l="22750" r="0" t="50626"/>
          <a:stretch/>
        </p:blipFill>
        <p:spPr>
          <a:xfrm>
            <a:off x="7633725" y="2917550"/>
            <a:ext cx="3988901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027039a4b5_0_187"/>
          <p:cNvPicPr preferRelativeResize="0"/>
          <p:nvPr/>
        </p:nvPicPr>
        <p:blipFill rotWithShape="1">
          <a:blip r:embed="rId3">
            <a:alphaModFix/>
          </a:blip>
          <a:srcRect b="57811" l="22750" r="0" t="0"/>
          <a:stretch/>
        </p:blipFill>
        <p:spPr>
          <a:xfrm>
            <a:off x="7633725" y="4646700"/>
            <a:ext cx="3988901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027039a4b5_0_187"/>
          <p:cNvPicPr preferRelativeResize="0"/>
          <p:nvPr/>
        </p:nvPicPr>
        <p:blipFill rotWithShape="1">
          <a:blip r:embed="rId4">
            <a:alphaModFix/>
          </a:blip>
          <a:srcRect b="0" l="9272" r="0" t="28310"/>
          <a:stretch/>
        </p:blipFill>
        <p:spPr>
          <a:xfrm>
            <a:off x="208525" y="3032400"/>
            <a:ext cx="7275500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027039a4b5_0_187"/>
          <p:cNvSpPr/>
          <p:nvPr/>
        </p:nvSpPr>
        <p:spPr>
          <a:xfrm>
            <a:off x="8476300" y="3416925"/>
            <a:ext cx="1116000" cy="2742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27039a4b5_0_187"/>
          <p:cNvSpPr/>
          <p:nvPr/>
        </p:nvSpPr>
        <p:spPr>
          <a:xfrm>
            <a:off x="8476300" y="5216350"/>
            <a:ext cx="1042800" cy="210600"/>
          </a:xfrm>
          <a:prstGeom prst="rect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27039a4b5_0_108"/>
          <p:cNvSpPr txBox="1"/>
          <p:nvPr>
            <p:ph type="title"/>
          </p:nvPr>
        </p:nvSpPr>
        <p:spPr>
          <a:xfrm>
            <a:off x="1024128" y="2202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Comparison</a:t>
            </a:r>
            <a:endParaRPr sz="5000"/>
          </a:p>
        </p:txBody>
      </p:sp>
      <p:sp>
        <p:nvSpPr>
          <p:cNvPr id="302" name="Google Shape;302;g1027039a4b5_0_108"/>
          <p:cNvSpPr txBox="1"/>
          <p:nvPr>
            <p:ph idx="1" type="body"/>
          </p:nvPr>
        </p:nvSpPr>
        <p:spPr>
          <a:xfrm>
            <a:off x="1024128" y="18014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303" name="Google Shape;303;g1027039a4b5_0_108"/>
          <p:cNvGraphicFramePr/>
          <p:nvPr/>
        </p:nvGraphicFramePr>
        <p:xfrm>
          <a:off x="466150" y="145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2156075"/>
                <a:gridCol w="2385225"/>
                <a:gridCol w="2821450"/>
                <a:gridCol w="4049350"/>
              </a:tblGrid>
              <a:tr h="55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Comparison</a:t>
                      </a:r>
                      <a:endParaRPr b="1"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CNN</a:t>
                      </a: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 News</a:t>
                      </a:r>
                      <a:endParaRPr b="1"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BBC News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-US" sz="2400">
                          <a:latin typeface="Lora"/>
                          <a:ea typeface="Lora"/>
                          <a:cs typeface="Lora"/>
                          <a:sym typeface="Lora"/>
                        </a:rPr>
                        <a:t>MIND News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Dataset Count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300K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2225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160k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Categorized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Summarized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Yes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Only Abstract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User’s</a:t>
                      </a:r>
                      <a:b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More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than 15 million impression 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logs generated by 1 million users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Pros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Large Dataset with Provided Summary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Summary is Provided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Contains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behaviours of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users which will help in recommendation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latin typeface="Lora"/>
                          <a:ea typeface="Lora"/>
                          <a:cs typeface="Lora"/>
                          <a:sym typeface="Lora"/>
                        </a:rPr>
                        <a:t>Cons</a:t>
                      </a:r>
                      <a:endParaRPr b="1" sz="2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 Categories or Behaviour dataset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Only 5 Categories and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No Behaviour dataset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Need Web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Scraping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b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to 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obtain</a:t>
                      </a:r>
                      <a:r>
                        <a:rPr lang="en-US" sz="2000">
                          <a:latin typeface="Lora"/>
                          <a:ea typeface="Lora"/>
                          <a:cs typeface="Lora"/>
                          <a:sym typeface="Lora"/>
                        </a:rPr>
                        <a:t> the articles</a:t>
                      </a:r>
                      <a:endParaRPr sz="20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g1027039a4b5_0_10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a21e7276a_0_70"/>
          <p:cNvSpPr txBox="1"/>
          <p:nvPr>
            <p:ph type="title"/>
          </p:nvPr>
        </p:nvSpPr>
        <p:spPr>
          <a:xfrm>
            <a:off x="653675" y="701800"/>
            <a:ext cx="11024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</a:t>
            </a:r>
            <a:endParaRPr/>
          </a:p>
        </p:txBody>
      </p:sp>
      <p:sp>
        <p:nvSpPr>
          <p:cNvPr id="311" name="Google Shape;311;g10a21e7276a_0_7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7039a4b5_0_9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</a:t>
            </a:r>
            <a:r>
              <a:rPr lang="en-US" sz="5000"/>
              <a:t>ethodology</a:t>
            </a:r>
            <a:endParaRPr sz="5000"/>
          </a:p>
        </p:txBody>
      </p:sp>
      <p:sp>
        <p:nvSpPr>
          <p:cNvPr id="318" name="Google Shape;318;g1027039a4b5_0_96"/>
          <p:cNvSpPr txBox="1"/>
          <p:nvPr>
            <p:ph idx="1" type="body"/>
          </p:nvPr>
        </p:nvSpPr>
        <p:spPr>
          <a:xfrm>
            <a:off x="1024126" y="2286000"/>
            <a:ext cx="6057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Selection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 Preprocessing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Summarization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Recommendation System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Evaluation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Tuning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Trying advanced techniques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g1027039a4b5_0_9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g1027039a4b5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875" y="2457900"/>
            <a:ext cx="5566025" cy="2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27039a4b5_0_102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Technologies</a:t>
            </a:r>
            <a:endParaRPr sz="5000"/>
          </a:p>
        </p:txBody>
      </p:sp>
      <p:sp>
        <p:nvSpPr>
          <p:cNvPr id="327" name="Google Shape;327;g1027039a4b5_0_102"/>
          <p:cNvSpPr txBox="1"/>
          <p:nvPr>
            <p:ph idx="1" type="body"/>
          </p:nvPr>
        </p:nvSpPr>
        <p:spPr>
          <a:xfrm>
            <a:off x="1024125" y="1932525"/>
            <a:ext cx="8171700" cy="4635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Summarization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as: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exRank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Abstractive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Summarization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as: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Deep Learning using Encoder and Decoder based models (BART - Transformer Based)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Techniques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such as: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Matrix Factorization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8" name="Google Shape;328;g1027039a4b5_0_10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g1027039a4b5_0_102"/>
          <p:cNvPicPr preferRelativeResize="0"/>
          <p:nvPr/>
        </p:nvPicPr>
        <p:blipFill rotWithShape="1">
          <a:blip r:embed="rId3">
            <a:alphaModFix/>
          </a:blip>
          <a:srcRect b="0" l="12052" r="11517" t="0"/>
          <a:stretch/>
        </p:blipFill>
        <p:spPr>
          <a:xfrm>
            <a:off x="9107775" y="2546525"/>
            <a:ext cx="2703351" cy="22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a21e7276a_0_76"/>
          <p:cNvSpPr txBox="1"/>
          <p:nvPr>
            <p:ph type="title"/>
          </p:nvPr>
        </p:nvSpPr>
        <p:spPr>
          <a:xfrm>
            <a:off x="653678" y="701800"/>
            <a:ext cx="1061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Modules</a:t>
            </a:r>
            <a:endParaRPr/>
          </a:p>
        </p:txBody>
      </p:sp>
      <p:sp>
        <p:nvSpPr>
          <p:cNvPr id="336" name="Google Shape;336;g10a21e7276a_0_76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fd8154c61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News Feed Modules</a:t>
            </a:r>
            <a:endParaRPr sz="5000"/>
          </a:p>
        </p:txBody>
      </p:sp>
      <p:sp>
        <p:nvSpPr>
          <p:cNvPr id="343" name="Google Shape;343;gcfd8154c61_0_0"/>
          <p:cNvSpPr txBox="1"/>
          <p:nvPr>
            <p:ph idx="1" type="body"/>
          </p:nvPr>
        </p:nvSpPr>
        <p:spPr>
          <a:xfrm>
            <a:off x="719328" y="25908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have worked on </a:t>
            </a: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Two modules concurrently</a:t>
            </a:r>
            <a:r>
              <a:rPr lang="en-US" sz="2500" u="sng">
                <a:latin typeface="Lora"/>
                <a:ea typeface="Lora"/>
                <a:cs typeface="Lora"/>
                <a:sym typeface="Lora"/>
              </a:rPr>
              <a:t>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UcParenR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Summarization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Module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UcParenR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Module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4" name="Google Shape;344;gcfd8154c61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5" name="Google Shape;345;gcfd8154c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199" y="2209800"/>
            <a:ext cx="3188949" cy="28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a21e7276a_0_82"/>
          <p:cNvSpPr txBox="1"/>
          <p:nvPr>
            <p:ph type="title"/>
          </p:nvPr>
        </p:nvSpPr>
        <p:spPr>
          <a:xfrm>
            <a:off x="653675" y="701800"/>
            <a:ext cx="1095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Summarization</a:t>
            </a:r>
            <a:endParaRPr/>
          </a:p>
        </p:txBody>
      </p:sp>
      <p:sp>
        <p:nvSpPr>
          <p:cNvPr id="352" name="Google Shape;352;g10a21e7276a_0_8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cd3a4d4_0_136"/>
          <p:cNvSpPr txBox="1"/>
          <p:nvPr>
            <p:ph type="title"/>
          </p:nvPr>
        </p:nvSpPr>
        <p:spPr>
          <a:xfrm>
            <a:off x="857553" y="5324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News Feed Summarization</a:t>
            </a:r>
            <a:endParaRPr sz="5000"/>
          </a:p>
        </p:txBody>
      </p:sp>
      <p:sp>
        <p:nvSpPr>
          <p:cNvPr id="359" name="Google Shape;359;g109fcd3a4d4_0_136"/>
          <p:cNvSpPr txBox="1"/>
          <p:nvPr>
            <p:ph idx="12" type="sldNum"/>
          </p:nvPr>
        </p:nvSpPr>
        <p:spPr>
          <a:xfrm>
            <a:off x="11292733" y="6401179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g109fcd3a4d4_0_136"/>
          <p:cNvSpPr/>
          <p:nvPr/>
        </p:nvSpPr>
        <p:spPr>
          <a:xfrm>
            <a:off x="1983688" y="3393575"/>
            <a:ext cx="1320300" cy="9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Scraping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Articles 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1" name="Google Shape;361;g109fcd3a4d4_0_136"/>
          <p:cNvSpPr/>
          <p:nvPr/>
        </p:nvSpPr>
        <p:spPr>
          <a:xfrm>
            <a:off x="3664875" y="3378275"/>
            <a:ext cx="2004600" cy="99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Text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</a:t>
            </a:r>
            <a:r>
              <a:rPr lang="en-US" sz="2000">
                <a:latin typeface="Lora"/>
                <a:ea typeface="Lora"/>
                <a:cs typeface="Lora"/>
                <a:sym typeface="Lora"/>
              </a:rPr>
              <a:t>p</a:t>
            </a:r>
            <a:r>
              <a:rPr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rocessing</a:t>
            </a:r>
            <a:endParaRPr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2" name="Google Shape;362;g109fcd3a4d4_0_136"/>
          <p:cNvCxnSpPr>
            <a:stCxn id="363" idx="3"/>
            <a:endCxn id="360" idx="1"/>
          </p:cNvCxnSpPr>
          <p:nvPr/>
        </p:nvCxnSpPr>
        <p:spPr>
          <a:xfrm>
            <a:off x="1665900" y="3874925"/>
            <a:ext cx="317700" cy="600"/>
          </a:xfrm>
          <a:prstGeom prst="bentConnector3">
            <a:avLst>
              <a:gd fmla="val 50014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g109fcd3a4d4_0_136"/>
          <p:cNvCxnSpPr>
            <a:stCxn id="360" idx="3"/>
            <a:endCxn id="361" idx="1"/>
          </p:cNvCxnSpPr>
          <p:nvPr/>
        </p:nvCxnSpPr>
        <p:spPr>
          <a:xfrm>
            <a:off x="3303988" y="3874625"/>
            <a:ext cx="3609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g109fcd3a4d4_0_136"/>
          <p:cNvCxnSpPr>
            <a:stCxn id="366" idx="3"/>
            <a:endCxn id="367" idx="1"/>
          </p:cNvCxnSpPr>
          <p:nvPr/>
        </p:nvCxnSpPr>
        <p:spPr>
          <a:xfrm>
            <a:off x="4855252" y="4814025"/>
            <a:ext cx="5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g109fcd3a4d4_0_136"/>
          <p:cNvSpPr/>
          <p:nvPr/>
        </p:nvSpPr>
        <p:spPr>
          <a:xfrm>
            <a:off x="9792675" y="3328325"/>
            <a:ext cx="2117100" cy="109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Summarization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9" name="Google Shape;369;g109fcd3a4d4_0_136"/>
          <p:cNvCxnSpPr>
            <a:stCxn id="370" idx="3"/>
            <a:endCxn id="368" idx="1"/>
          </p:cNvCxnSpPr>
          <p:nvPr/>
        </p:nvCxnSpPr>
        <p:spPr>
          <a:xfrm>
            <a:off x="9571975" y="3871000"/>
            <a:ext cx="220800" cy="420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g109fcd3a4d4_0_136"/>
          <p:cNvSpPr/>
          <p:nvPr/>
        </p:nvSpPr>
        <p:spPr>
          <a:xfrm>
            <a:off x="455400" y="3393875"/>
            <a:ext cx="1210500" cy="96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News </a:t>
            </a:r>
            <a:br>
              <a:rPr lang="en-US" sz="2000">
                <a:latin typeface="Lora"/>
                <a:ea typeface="Lora"/>
                <a:cs typeface="Lora"/>
                <a:sym typeface="Lora"/>
              </a:rPr>
            </a:br>
            <a:r>
              <a:rPr lang="en-US" sz="2000">
                <a:latin typeface="Lora"/>
                <a:ea typeface="Lora"/>
                <a:cs typeface="Lora"/>
                <a:sym typeface="Lora"/>
              </a:rPr>
              <a:t>Dataset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g109fcd3a4d4_0_136"/>
          <p:cNvSpPr/>
          <p:nvPr/>
        </p:nvSpPr>
        <p:spPr>
          <a:xfrm>
            <a:off x="7908175" y="3151450"/>
            <a:ext cx="1663800" cy="143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Evaluation 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And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Tuning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1" name="Google Shape;371;g109fcd3a4d4_0_136"/>
          <p:cNvSpPr/>
          <p:nvPr/>
        </p:nvSpPr>
        <p:spPr>
          <a:xfrm>
            <a:off x="5976825" y="3378275"/>
            <a:ext cx="1663800" cy="99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Model Generation</a:t>
            </a:r>
            <a:endParaRPr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2" name="Google Shape;372;g109fcd3a4d4_0_136"/>
          <p:cNvCxnSpPr>
            <a:stCxn id="361" idx="3"/>
            <a:endCxn id="371" idx="1"/>
          </p:cNvCxnSpPr>
          <p:nvPr/>
        </p:nvCxnSpPr>
        <p:spPr>
          <a:xfrm>
            <a:off x="5669475" y="3875225"/>
            <a:ext cx="307500" cy="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109fcd3a4d4_0_136"/>
          <p:cNvCxnSpPr>
            <a:stCxn id="371" idx="3"/>
            <a:endCxn id="370" idx="1"/>
          </p:cNvCxnSpPr>
          <p:nvPr/>
        </p:nvCxnSpPr>
        <p:spPr>
          <a:xfrm flipH="1" rot="10800000">
            <a:off x="7640625" y="3871025"/>
            <a:ext cx="267600" cy="420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c32c0462_4_56"/>
          <p:cNvSpPr txBox="1"/>
          <p:nvPr>
            <p:ph idx="1" type="body"/>
          </p:nvPr>
        </p:nvSpPr>
        <p:spPr>
          <a:xfrm>
            <a:off x="643125" y="3429000"/>
            <a:ext cx="10609500" cy="2899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Using the URLS in provided in MIND News dataset news: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500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scraped the article for each URL 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Trafilatura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package.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Then used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Newspaper3k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package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Video Category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because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Trafilatura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can't recognize the difference between text and videos which 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Newspaper3k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package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could do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0" name="Google Shape;380;g106c32c0462_4_5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1" name="Google Shape;381;g106c32c0462_4_56"/>
          <p:cNvSpPr txBox="1"/>
          <p:nvPr>
            <p:ph type="title"/>
          </p:nvPr>
        </p:nvSpPr>
        <p:spPr>
          <a:xfrm>
            <a:off x="857553" y="4562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Articles</a:t>
            </a:r>
            <a:r>
              <a:rPr lang="en-US" sz="5000"/>
              <a:t> Scraping</a:t>
            </a:r>
            <a:endParaRPr sz="5000"/>
          </a:p>
        </p:txBody>
      </p:sp>
      <p:pic>
        <p:nvPicPr>
          <p:cNvPr id="382" name="Google Shape;382;g106c32c0462_4_56"/>
          <p:cNvPicPr preferRelativeResize="0"/>
          <p:nvPr/>
        </p:nvPicPr>
        <p:blipFill rotWithShape="1">
          <a:blip r:embed="rId3">
            <a:alphaModFix/>
          </a:blip>
          <a:srcRect b="18651" l="8215" r="7947" t="24117"/>
          <a:stretch/>
        </p:blipFill>
        <p:spPr>
          <a:xfrm>
            <a:off x="1842325" y="1727400"/>
            <a:ext cx="8920755" cy="15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9fef125f2_0_6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Agenda</a:t>
            </a:r>
            <a:endParaRPr sz="5000"/>
          </a:p>
        </p:txBody>
      </p:sp>
      <p:sp>
        <p:nvSpPr>
          <p:cNvPr id="139" name="Google Shape;139;g109fef125f2_0_6"/>
          <p:cNvSpPr txBox="1"/>
          <p:nvPr>
            <p:ph idx="1" type="body"/>
          </p:nvPr>
        </p:nvSpPr>
        <p:spPr>
          <a:xfrm>
            <a:off x="1024125" y="1873825"/>
            <a:ext cx="9720000" cy="443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Define Project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Definition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Methodology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News Feed Modules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619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ra"/>
              <a:buChar char="○"/>
            </a:pPr>
            <a:r>
              <a:rPr lang="en-US" sz="2100">
                <a:latin typeface="Lora"/>
                <a:ea typeface="Lora"/>
                <a:cs typeface="Lora"/>
                <a:sym typeface="Lora"/>
              </a:rPr>
              <a:t>News Feed Summarization</a:t>
            </a:r>
            <a:endParaRPr sz="2100">
              <a:latin typeface="Lora"/>
              <a:ea typeface="Lora"/>
              <a:cs typeface="Lora"/>
              <a:sym typeface="Lora"/>
            </a:endParaRPr>
          </a:p>
          <a:p>
            <a:pPr indent="-3619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ora"/>
              <a:buChar char="○"/>
            </a:pPr>
            <a:r>
              <a:rPr lang="en-US" sz="2100">
                <a:latin typeface="Lora"/>
                <a:ea typeface="Lora"/>
                <a:cs typeface="Lora"/>
                <a:sym typeface="Lora"/>
              </a:rPr>
              <a:t>News Feed Recommendation</a:t>
            </a:r>
            <a:endParaRPr sz="21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Deployment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Conclusion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Future Work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g109fef125f2_0_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1" name="Google Shape;141;g109fef125f2_0_6"/>
          <p:cNvPicPr preferRelativeResize="0"/>
          <p:nvPr/>
        </p:nvPicPr>
        <p:blipFill rotWithShape="1">
          <a:blip r:embed="rId3">
            <a:alphaModFix/>
          </a:blip>
          <a:srcRect b="15465" l="29531" r="28550" t="16820"/>
          <a:stretch/>
        </p:blipFill>
        <p:spPr>
          <a:xfrm>
            <a:off x="7844850" y="2457725"/>
            <a:ext cx="3730048" cy="3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9fcd3a4d4_0_23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389" name="Google Shape;389;g109fcd3a4d4_0_235"/>
          <p:cNvGraphicFramePr/>
          <p:nvPr/>
        </p:nvGraphicFramePr>
        <p:xfrm>
          <a:off x="542325" y="1760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2028450"/>
                <a:gridCol w="4352250"/>
                <a:gridCol w="4765200"/>
              </a:tblGrid>
              <a:tr h="43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Comparison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uFill>
                            <a:noFill/>
                          </a:uFill>
                          <a:latin typeface="Lora"/>
                          <a:ea typeface="Lora"/>
                          <a:cs typeface="Lora"/>
                          <a:sym typeface="Lor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rafilatura</a:t>
                      </a:r>
                      <a:endParaRPr b="1"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uFill>
                            <a:noFill/>
                          </a:uFill>
                          <a:latin typeface="Lora"/>
                          <a:ea typeface="Lora"/>
                          <a:cs typeface="Lora"/>
                          <a:sym typeface="Lor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Newspaper3k</a:t>
                      </a:r>
                      <a:endParaRPr b="1"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55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Pros</a:t>
                      </a:r>
                      <a:endParaRPr b="1" sz="25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Very good with Text only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Saving</a:t>
                      </a:r>
                      <a:endParaRPr sz="23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Mainly</a:t>
                      </a: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for News articles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Text and image extraction from html 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Keyword, Summary and Author extraction from text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chemeClr val="accent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Works in 10+ languages </a:t>
                      </a:r>
                      <a:endParaRPr sz="2300">
                        <a:solidFill>
                          <a:schemeClr val="accent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9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Cons</a:t>
                      </a:r>
                      <a:endParaRPr b="1" sz="25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It can't recognize the difference between text, videos and images</a:t>
                      </a:r>
                      <a:endParaRPr sz="23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40005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2300"/>
                        <a:buFont typeface="Lora"/>
                        <a:buChar char="●"/>
                      </a:pPr>
                      <a:r>
                        <a:rPr lang="en-US" sz="2300">
                          <a:solidFill>
                            <a:srgbClr val="CC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consuming</a:t>
                      </a:r>
                      <a:endParaRPr sz="2300">
                        <a:solidFill>
                          <a:srgbClr val="CC000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0" name="Google Shape;390;g109fcd3a4d4_0_235"/>
          <p:cNvSpPr txBox="1"/>
          <p:nvPr>
            <p:ph type="title"/>
          </p:nvPr>
        </p:nvSpPr>
        <p:spPr>
          <a:xfrm>
            <a:off x="926600" y="533398"/>
            <a:ext cx="97200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/>
              <a:t>Articles Scraping Packages</a:t>
            </a:r>
            <a:endParaRPr sz="4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6c32c0462_4_72"/>
          <p:cNvSpPr txBox="1"/>
          <p:nvPr>
            <p:ph idx="1" type="body"/>
          </p:nvPr>
        </p:nvSpPr>
        <p:spPr>
          <a:xfrm>
            <a:off x="547500" y="1992100"/>
            <a:ext cx="11415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We applied the following Text preprocessing :</a:t>
            </a:r>
            <a:endParaRPr b="1" sz="2500" u="sng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Convert text to lowercase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Contraction mapping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Handling commas (‘s)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HTML tags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any text inside the parenthesis “( )”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Remove punctuations and special characters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Handling stopwords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eriod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 stemming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g106c32c0462_4_7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g106c32c0462_4_72"/>
          <p:cNvSpPr txBox="1"/>
          <p:nvPr>
            <p:ph type="title"/>
          </p:nvPr>
        </p:nvSpPr>
        <p:spPr>
          <a:xfrm>
            <a:off x="933753" y="5324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Text Preprocessing</a:t>
            </a:r>
            <a:endParaRPr sz="5000"/>
          </a:p>
        </p:txBody>
      </p:sp>
      <p:pic>
        <p:nvPicPr>
          <p:cNvPr id="399" name="Google Shape;399;g106c32c0462_4_72"/>
          <p:cNvPicPr preferRelativeResize="0"/>
          <p:nvPr/>
        </p:nvPicPr>
        <p:blipFill rotWithShape="1">
          <a:blip r:embed="rId3">
            <a:alphaModFix/>
          </a:blip>
          <a:srcRect b="17377" l="30859" r="33727" t="8039"/>
          <a:stretch/>
        </p:blipFill>
        <p:spPr>
          <a:xfrm>
            <a:off x="8696600" y="2440250"/>
            <a:ext cx="3282326" cy="3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6c32c0462_4_87"/>
          <p:cNvSpPr txBox="1"/>
          <p:nvPr>
            <p:ph idx="1" type="body"/>
          </p:nvPr>
        </p:nvSpPr>
        <p:spPr>
          <a:xfrm>
            <a:off x="566925" y="1905000"/>
            <a:ext cx="11096100" cy="4611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tackled both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and Abstractive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text summarization techniques :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Extractive Text Summarization: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used</a:t>
            </a:r>
            <a:r>
              <a:rPr b="1" lang="en-US" sz="25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extractive sentence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selection algorithm to ensure a pure sentence abstraction.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Abstractive Text Summarization: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 used several novel sentence abstraction techniques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jointly perform sentence compression, fusion,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paraphrasing at the sentence level.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6" name="Google Shape;406;g106c32c0462_4_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7" name="Google Shape;407;g106c32c0462_4_87"/>
          <p:cNvSpPr txBox="1"/>
          <p:nvPr>
            <p:ph type="title"/>
          </p:nvPr>
        </p:nvSpPr>
        <p:spPr>
          <a:xfrm>
            <a:off x="933753" y="45629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Model Generation</a:t>
            </a:r>
            <a:endParaRPr sz="5000"/>
          </a:p>
        </p:txBody>
      </p:sp>
      <p:pic>
        <p:nvPicPr>
          <p:cNvPr id="408" name="Google Shape;408;g106c32c0462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875" y="1676400"/>
            <a:ext cx="3815950" cy="21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c32c0462_4_94"/>
          <p:cNvSpPr txBox="1"/>
          <p:nvPr>
            <p:ph idx="1" type="body"/>
          </p:nvPr>
        </p:nvSpPr>
        <p:spPr>
          <a:xfrm>
            <a:off x="1024125" y="1927025"/>
            <a:ext cx="8274600" cy="4230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traditional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method developed first.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main objective is to identify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significant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sentences of the text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add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them to the summary.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You need to note that the summary obtained contains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exact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from the original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We used</a:t>
            </a: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 two extractive methods: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LexRank 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5" name="Google Shape;415;g106c32c0462_4_9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6" name="Google Shape;416;g106c32c0462_4_94"/>
          <p:cNvSpPr txBox="1"/>
          <p:nvPr>
            <p:ph type="title"/>
          </p:nvPr>
        </p:nvSpPr>
        <p:spPr>
          <a:xfrm>
            <a:off x="857550" y="532499"/>
            <a:ext cx="97200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Extractive Text Summary</a:t>
            </a:r>
            <a:endParaRPr sz="5000"/>
          </a:p>
        </p:txBody>
      </p:sp>
      <p:pic>
        <p:nvPicPr>
          <p:cNvPr id="417" name="Google Shape;417;g106c32c0462_4_94"/>
          <p:cNvPicPr preferRelativeResize="0"/>
          <p:nvPr/>
        </p:nvPicPr>
        <p:blipFill rotWithShape="1">
          <a:blip r:embed="rId3">
            <a:alphaModFix/>
          </a:blip>
          <a:srcRect b="11184" l="5964" r="59378" t="4341"/>
          <a:stretch/>
        </p:blipFill>
        <p:spPr>
          <a:xfrm>
            <a:off x="9504325" y="2122800"/>
            <a:ext cx="2423025" cy="303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9fcd3a4d4_0_323"/>
          <p:cNvSpPr txBox="1"/>
          <p:nvPr>
            <p:ph type="title"/>
          </p:nvPr>
        </p:nvSpPr>
        <p:spPr>
          <a:xfrm>
            <a:off x="871725" y="509023"/>
            <a:ext cx="9720000" cy="11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r>
              <a:rPr lang="en-US" sz="4500"/>
              <a:t>Extractive Summary Pipeline</a:t>
            </a:r>
            <a:endParaRPr sz="4500"/>
          </a:p>
        </p:txBody>
      </p:sp>
      <p:sp>
        <p:nvSpPr>
          <p:cNvPr id="424" name="Google Shape;424;g109fcd3a4d4_0_32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5" name="Google Shape;425;g109fcd3a4d4_0_323"/>
          <p:cNvPicPr preferRelativeResize="0"/>
          <p:nvPr/>
        </p:nvPicPr>
        <p:blipFill rotWithShape="1">
          <a:blip r:embed="rId3">
            <a:alphaModFix/>
          </a:blip>
          <a:srcRect b="1772" l="1644" r="1644" t="2442"/>
          <a:stretch/>
        </p:blipFill>
        <p:spPr>
          <a:xfrm>
            <a:off x="1323712" y="1771100"/>
            <a:ext cx="9392176" cy="4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09fcd3a4d4_0_323"/>
          <p:cNvSpPr/>
          <p:nvPr/>
        </p:nvSpPr>
        <p:spPr>
          <a:xfrm>
            <a:off x="7639250" y="4061725"/>
            <a:ext cx="2364300" cy="7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c32c0462_4_101"/>
          <p:cNvSpPr txBox="1"/>
          <p:nvPr>
            <p:ph type="title"/>
          </p:nvPr>
        </p:nvSpPr>
        <p:spPr>
          <a:xfrm>
            <a:off x="535200" y="509025"/>
            <a:ext cx="10147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300"/>
              <a:t>TextRank Extractive Summary</a:t>
            </a:r>
            <a:endParaRPr sz="4300"/>
          </a:p>
        </p:txBody>
      </p:sp>
      <p:sp>
        <p:nvSpPr>
          <p:cNvPr id="433" name="Google Shape;433;g106c32c0462_4_101"/>
          <p:cNvSpPr txBox="1"/>
          <p:nvPr>
            <p:ph idx="1" type="body"/>
          </p:nvPr>
        </p:nvSpPr>
        <p:spPr>
          <a:xfrm>
            <a:off x="1024125" y="2286000"/>
            <a:ext cx="82011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based on the concept that words which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occur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more frequently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are significant.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Hence, the sentences containing highly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frequent words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are important.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algorithm assigns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scores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to each sentence in the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top-ranked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make it to the summary.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4" name="Google Shape;434;g106c32c0462_4_10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5" name="Google Shape;435;g106c32c0462_4_101"/>
          <p:cNvPicPr preferRelativeResize="0"/>
          <p:nvPr/>
        </p:nvPicPr>
        <p:blipFill rotWithShape="1">
          <a:blip r:embed="rId3">
            <a:alphaModFix/>
          </a:blip>
          <a:srcRect b="0" l="0" r="14324" t="0"/>
          <a:stretch/>
        </p:blipFill>
        <p:spPr>
          <a:xfrm>
            <a:off x="8739150" y="2673000"/>
            <a:ext cx="3228650" cy="23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9fcd3a4d4_0_387"/>
          <p:cNvSpPr txBox="1"/>
          <p:nvPr>
            <p:ph type="title"/>
          </p:nvPr>
        </p:nvSpPr>
        <p:spPr>
          <a:xfrm>
            <a:off x="449850" y="509025"/>
            <a:ext cx="10294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4300"/>
              <a:t>TextRank Extractive Summary</a:t>
            </a:r>
            <a:endParaRPr/>
          </a:p>
        </p:txBody>
      </p:sp>
      <p:sp>
        <p:nvSpPr>
          <p:cNvPr id="442" name="Google Shape;442;g109fcd3a4d4_0_38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09fcd3a4d4_0_3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4" name="Google Shape;444;g109fcd3a4d4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50" y="1854300"/>
            <a:ext cx="10202099" cy="38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09fcd3a4d4_0_387"/>
          <p:cNvSpPr txBox="1"/>
          <p:nvPr/>
        </p:nvSpPr>
        <p:spPr>
          <a:xfrm>
            <a:off x="1204050" y="5620838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TextRank Model Architecture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6c32c0462_4_116"/>
          <p:cNvSpPr txBox="1"/>
          <p:nvPr>
            <p:ph type="title"/>
          </p:nvPr>
        </p:nvSpPr>
        <p:spPr>
          <a:xfrm>
            <a:off x="687600" y="509025"/>
            <a:ext cx="99039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TextRank Extractive Summary</a:t>
            </a:r>
            <a:endParaRPr sz="4300"/>
          </a:p>
        </p:txBody>
      </p:sp>
      <p:sp>
        <p:nvSpPr>
          <p:cNvPr id="452" name="Google Shape;452;g106c32c0462_4_116"/>
          <p:cNvSpPr txBox="1"/>
          <p:nvPr>
            <p:ph idx="1" type="body"/>
          </p:nvPr>
        </p:nvSpPr>
        <p:spPr>
          <a:xfrm>
            <a:off x="1207938" y="5966275"/>
            <a:ext cx="9720000" cy="63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TextRank Result on MIND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3" name="Google Shape;453;g106c32c0462_4_1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4" name="Google Shape;454;g106c32c0462_4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1832525"/>
            <a:ext cx="10602723" cy="39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6c32c0462_4_124"/>
          <p:cNvSpPr txBox="1"/>
          <p:nvPr>
            <p:ph type="title"/>
          </p:nvPr>
        </p:nvSpPr>
        <p:spPr>
          <a:xfrm>
            <a:off x="854675" y="432825"/>
            <a:ext cx="98895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TextRank Extractive Summary</a:t>
            </a:r>
            <a:endParaRPr sz="4600"/>
          </a:p>
        </p:txBody>
      </p:sp>
      <p:sp>
        <p:nvSpPr>
          <p:cNvPr id="461" name="Google Shape;461;g106c32c0462_4_124"/>
          <p:cNvSpPr txBox="1"/>
          <p:nvPr>
            <p:ph idx="1" type="body"/>
          </p:nvPr>
        </p:nvSpPr>
        <p:spPr>
          <a:xfrm>
            <a:off x="1236000" y="5970300"/>
            <a:ext cx="9720000" cy="500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TextRank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2" name="Google Shape;462;g106c32c0462_4_12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3" name="Google Shape;463;g106c32c0462_4_124"/>
          <p:cNvPicPr preferRelativeResize="0"/>
          <p:nvPr/>
        </p:nvPicPr>
        <p:blipFill rotWithShape="1">
          <a:blip r:embed="rId3">
            <a:alphaModFix/>
          </a:blip>
          <a:srcRect b="0" l="4658" r="2179" t="0"/>
          <a:stretch/>
        </p:blipFill>
        <p:spPr>
          <a:xfrm>
            <a:off x="1058975" y="1700375"/>
            <a:ext cx="10074049" cy="4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c32c0462_4_132"/>
          <p:cNvSpPr txBox="1"/>
          <p:nvPr>
            <p:ph type="title"/>
          </p:nvPr>
        </p:nvSpPr>
        <p:spPr>
          <a:xfrm>
            <a:off x="869375" y="509025"/>
            <a:ext cx="98748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</a:t>
            </a:r>
            <a:r>
              <a:rPr lang="en-US" sz="4300"/>
              <a:t>Rank Extractive Summary</a:t>
            </a:r>
            <a:endParaRPr sz="4600"/>
          </a:p>
        </p:txBody>
      </p:sp>
      <p:sp>
        <p:nvSpPr>
          <p:cNvPr id="470" name="Google Shape;470;g106c32c0462_4_132"/>
          <p:cNvSpPr txBox="1"/>
          <p:nvPr>
            <p:ph idx="1" type="body"/>
          </p:nvPr>
        </p:nvSpPr>
        <p:spPr>
          <a:xfrm>
            <a:off x="1024125" y="2057400"/>
            <a:ext cx="86124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Lex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Rank is based on the concept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that sentence which 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similar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to many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other sentences of the text has a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high probability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of being important.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 approach of LexRank is that a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particular sentence is recommended by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other similar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hence is ranked 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higher.</a:t>
            </a:r>
            <a:endParaRPr sz="25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Higher</a:t>
            </a:r>
            <a:r>
              <a:rPr b="1" lang="en-US" sz="25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the rank</a:t>
            </a: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, higher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priority of being included in the summarized text.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1" name="Google Shape;471;g106c32c0462_4_13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2" name="Google Shape;472;g106c32c0462_4_132"/>
          <p:cNvPicPr preferRelativeResize="0"/>
          <p:nvPr/>
        </p:nvPicPr>
        <p:blipFill rotWithShape="1">
          <a:blip r:embed="rId3">
            <a:alphaModFix/>
          </a:blip>
          <a:srcRect b="0" l="0" r="43646" t="0"/>
          <a:stretch/>
        </p:blipFill>
        <p:spPr>
          <a:xfrm>
            <a:off x="7893150" y="2133600"/>
            <a:ext cx="4063525" cy="23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a21e7276a_0_58"/>
          <p:cNvSpPr txBox="1"/>
          <p:nvPr>
            <p:ph type="title"/>
          </p:nvPr>
        </p:nvSpPr>
        <p:spPr>
          <a:xfrm>
            <a:off x="653679" y="701800"/>
            <a:ext cx="10921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Project</a:t>
            </a:r>
            <a:endParaRPr/>
          </a:p>
        </p:txBody>
      </p:sp>
      <p:sp>
        <p:nvSpPr>
          <p:cNvPr id="148" name="Google Shape;148;g10a21e7276a_0_5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6c32c0462_4_147"/>
          <p:cNvSpPr txBox="1"/>
          <p:nvPr>
            <p:ph type="title"/>
          </p:nvPr>
        </p:nvSpPr>
        <p:spPr>
          <a:xfrm>
            <a:off x="8717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LexRank Extractive Summary</a:t>
            </a:r>
            <a:endParaRPr sz="4600"/>
          </a:p>
        </p:txBody>
      </p:sp>
      <p:sp>
        <p:nvSpPr>
          <p:cNvPr id="479" name="Google Shape;479;g106c32c0462_4_147"/>
          <p:cNvSpPr txBox="1"/>
          <p:nvPr>
            <p:ph idx="1" type="body"/>
          </p:nvPr>
        </p:nvSpPr>
        <p:spPr>
          <a:xfrm>
            <a:off x="1236000" y="6030900"/>
            <a:ext cx="9720000" cy="516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LexRank Result on MIND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g106c32c0462_4_1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1" name="Google Shape;481;g106c32c0462_4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575" y="1829775"/>
            <a:ext cx="9906000" cy="40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6c32c0462_4_155"/>
          <p:cNvSpPr txBox="1"/>
          <p:nvPr>
            <p:ph type="title"/>
          </p:nvPr>
        </p:nvSpPr>
        <p:spPr>
          <a:xfrm>
            <a:off x="8717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LexRank Extractive Summary</a:t>
            </a:r>
            <a:endParaRPr sz="4600"/>
          </a:p>
        </p:txBody>
      </p:sp>
      <p:sp>
        <p:nvSpPr>
          <p:cNvPr id="488" name="Google Shape;488;g106c32c0462_4_155"/>
          <p:cNvSpPr txBox="1"/>
          <p:nvPr>
            <p:ph idx="1" type="body"/>
          </p:nvPr>
        </p:nvSpPr>
        <p:spPr>
          <a:xfrm>
            <a:off x="1236000" y="6039300"/>
            <a:ext cx="9720000" cy="507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LexRank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9" name="Google Shape;489;g106c32c0462_4_15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0" name="Google Shape;490;g106c32c0462_4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25" y="1741675"/>
            <a:ext cx="10529300" cy="4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6c32c0462_4_163"/>
          <p:cNvSpPr txBox="1"/>
          <p:nvPr>
            <p:ph type="title"/>
          </p:nvPr>
        </p:nvSpPr>
        <p:spPr>
          <a:xfrm>
            <a:off x="662100" y="403450"/>
            <a:ext cx="101058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Abstractive</a:t>
            </a:r>
            <a:r>
              <a:rPr lang="en-US" sz="5000"/>
              <a:t> Text Summary</a:t>
            </a:r>
            <a:endParaRPr/>
          </a:p>
        </p:txBody>
      </p:sp>
      <p:sp>
        <p:nvSpPr>
          <p:cNvPr id="497" name="Google Shape;497;g106c32c0462_4_163"/>
          <p:cNvSpPr txBox="1"/>
          <p:nvPr>
            <p:ph idx="1" type="body"/>
          </p:nvPr>
        </p:nvSpPr>
        <p:spPr>
          <a:xfrm>
            <a:off x="994750" y="1627725"/>
            <a:ext cx="8127600" cy="4888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new state of art method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which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generates new sentences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that could best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represent the whole text.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This 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better than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extractive methods where sentences are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just selected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from original text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for the summary.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Some common abstractive techniques are:-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BART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OpenAI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GPT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T5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8" name="Google Shape;498;g106c32c0462_4_16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9" name="Google Shape;499;g106c32c0462_4_163"/>
          <p:cNvPicPr preferRelativeResize="0"/>
          <p:nvPr/>
        </p:nvPicPr>
        <p:blipFill rotWithShape="1">
          <a:blip r:embed="rId3">
            <a:alphaModFix/>
          </a:blip>
          <a:srcRect b="10131" l="43933" r="7257" t="5230"/>
          <a:stretch/>
        </p:blipFill>
        <p:spPr>
          <a:xfrm>
            <a:off x="8561650" y="2112050"/>
            <a:ext cx="3293525" cy="3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6c32c0462_4_170"/>
          <p:cNvSpPr txBox="1"/>
          <p:nvPr>
            <p:ph type="title"/>
          </p:nvPr>
        </p:nvSpPr>
        <p:spPr>
          <a:xfrm>
            <a:off x="807850" y="509025"/>
            <a:ext cx="98601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</a:t>
            </a:r>
            <a:r>
              <a:rPr lang="en-US" sz="5000"/>
              <a:t>Abstractive Summary</a:t>
            </a:r>
            <a:endParaRPr sz="4600"/>
          </a:p>
        </p:txBody>
      </p:sp>
      <p:sp>
        <p:nvSpPr>
          <p:cNvPr id="506" name="Google Shape;506;g106c32c0462_4_170"/>
          <p:cNvSpPr txBox="1"/>
          <p:nvPr>
            <p:ph idx="1" type="body"/>
          </p:nvPr>
        </p:nvSpPr>
        <p:spPr>
          <a:xfrm>
            <a:off x="888725" y="4340800"/>
            <a:ext cx="10560300" cy="2343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BART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stands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Bidirectional and Auto-Regressive Transformer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BART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is a Transformer that combines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Bidirectional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Encoder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(i.e. BERT like) with an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Autoregressive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decoder (i.e. GPT like )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into one Seq2Seq model.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7" name="Google Shape;507;g106c32c0462_4_17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8" name="Google Shape;508;g106c32c0462_4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75" y="1876175"/>
            <a:ext cx="7783176" cy="2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6c32c0462_4_185"/>
          <p:cNvSpPr txBox="1"/>
          <p:nvPr>
            <p:ph type="title"/>
          </p:nvPr>
        </p:nvSpPr>
        <p:spPr>
          <a:xfrm>
            <a:off x="841700" y="509025"/>
            <a:ext cx="98262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Abstractive Summary</a:t>
            </a:r>
            <a:endParaRPr sz="4600"/>
          </a:p>
        </p:txBody>
      </p:sp>
      <p:sp>
        <p:nvSpPr>
          <p:cNvPr id="515" name="Google Shape;515;g106c32c0462_4_185"/>
          <p:cNvSpPr txBox="1"/>
          <p:nvPr>
            <p:ph idx="1" type="body"/>
          </p:nvPr>
        </p:nvSpPr>
        <p:spPr>
          <a:xfrm>
            <a:off x="1117325" y="6035925"/>
            <a:ext cx="9720000" cy="563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BART Result on MIND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g106c32c0462_4_18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7" name="Google Shape;517;g106c32c0462_4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00" y="1859150"/>
            <a:ext cx="10556974" cy="41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6c32c0462_4_193"/>
          <p:cNvSpPr txBox="1"/>
          <p:nvPr>
            <p:ph type="title"/>
          </p:nvPr>
        </p:nvSpPr>
        <p:spPr>
          <a:xfrm>
            <a:off x="913425" y="509025"/>
            <a:ext cx="98307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Bart Abstractive Summary</a:t>
            </a:r>
            <a:endParaRPr sz="4600"/>
          </a:p>
        </p:txBody>
      </p:sp>
      <p:sp>
        <p:nvSpPr>
          <p:cNvPr id="524" name="Google Shape;524;g106c32c0462_4_193"/>
          <p:cNvSpPr txBox="1"/>
          <p:nvPr>
            <p:ph idx="1" type="body"/>
          </p:nvPr>
        </p:nvSpPr>
        <p:spPr>
          <a:xfrm>
            <a:off x="1024125" y="6044800"/>
            <a:ext cx="9720000" cy="443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Sample of BART Result on BBC Dataset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g106c32c0462_4_19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6" name="Google Shape;526;g106c32c0462_4_193"/>
          <p:cNvPicPr preferRelativeResize="0"/>
          <p:nvPr/>
        </p:nvPicPr>
        <p:blipFill rotWithShape="1">
          <a:blip r:embed="rId3">
            <a:alphaModFix/>
          </a:blip>
          <a:srcRect b="0" l="0" r="2343" t="0"/>
          <a:stretch/>
        </p:blipFill>
        <p:spPr>
          <a:xfrm>
            <a:off x="1024125" y="1747600"/>
            <a:ext cx="10139574" cy="4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6c32c0462_4_201"/>
          <p:cNvSpPr txBox="1"/>
          <p:nvPr>
            <p:ph type="title"/>
          </p:nvPr>
        </p:nvSpPr>
        <p:spPr>
          <a:xfrm>
            <a:off x="1075153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533" name="Google Shape;533;g106c32c0462_4_201"/>
          <p:cNvSpPr txBox="1"/>
          <p:nvPr>
            <p:ph idx="1" type="body"/>
          </p:nvPr>
        </p:nvSpPr>
        <p:spPr>
          <a:xfrm>
            <a:off x="795525" y="1981200"/>
            <a:ext cx="10250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analyse the performance of our model using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ROUGE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It is basically a software package used for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evaluating automatic summarization and machine translation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software in natural language processing.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4" name="Google Shape;534;g106c32c0462_4_20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5" name="Google Shape;535;g106c32c0462_4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75" y="3996750"/>
            <a:ext cx="9802576" cy="24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6c32c0462_4_208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542" name="Google Shape;542;g106c32c0462_4_208"/>
          <p:cNvSpPr txBox="1"/>
          <p:nvPr>
            <p:ph idx="1" type="body"/>
          </p:nvPr>
        </p:nvSpPr>
        <p:spPr>
          <a:xfrm>
            <a:off x="693150" y="5486400"/>
            <a:ext cx="10883700" cy="89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TextRank and LexRank Summaries Evaluation </a:t>
            </a:r>
            <a:br>
              <a:rPr b="1"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Based on Their Rouge Score on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MIND Dataset 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3" name="Google Shape;543;g106c32c0462_4_20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4" name="Google Shape;544;g106c32c0462_4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575" y="2744775"/>
            <a:ext cx="10220849" cy="26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06c32c0462_4_208"/>
          <p:cNvSpPr txBox="1"/>
          <p:nvPr/>
        </p:nvSpPr>
        <p:spPr>
          <a:xfrm>
            <a:off x="935300" y="2099175"/>
            <a:ext cx="1005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In general,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TextRank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model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achieved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better results on MIND.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6c32c0462_4_216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4600"/>
          </a:p>
        </p:txBody>
      </p:sp>
      <p:sp>
        <p:nvSpPr>
          <p:cNvPr id="552" name="Google Shape;552;g106c32c0462_4_216"/>
          <p:cNvSpPr txBox="1"/>
          <p:nvPr>
            <p:ph idx="1" type="body"/>
          </p:nvPr>
        </p:nvSpPr>
        <p:spPr>
          <a:xfrm>
            <a:off x="952500" y="5508600"/>
            <a:ext cx="10287000" cy="962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ato"/>
                <a:ea typeface="Lato"/>
                <a:cs typeface="Lato"/>
                <a:sym typeface="Lato"/>
              </a:rPr>
              <a:t>TextRank, LexRank and BART Summaries Evaluation </a:t>
            </a:r>
            <a:br>
              <a:rPr b="1" lang="en-US" sz="2500">
                <a:latin typeface="Lato"/>
                <a:ea typeface="Lato"/>
                <a:cs typeface="Lato"/>
                <a:sym typeface="Lato"/>
              </a:rPr>
            </a:br>
            <a:r>
              <a:rPr b="1" lang="en-US" sz="2500">
                <a:latin typeface="Lato"/>
                <a:ea typeface="Lato"/>
                <a:cs typeface="Lato"/>
                <a:sym typeface="Lato"/>
              </a:rPr>
              <a:t>Based on Their Rouge Score on BBC Dataset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g106c32c0462_4_2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554" name="Google Shape;554;g106c32c0462_4_216"/>
          <p:cNvGraphicFramePr/>
          <p:nvPr/>
        </p:nvGraphicFramePr>
        <p:xfrm>
          <a:off x="952500" y="179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3429000"/>
                <a:gridCol w="3429000"/>
                <a:gridCol w="3429000"/>
              </a:tblGrid>
              <a:tr h="676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TextRank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LexRank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BART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225"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5" name="Google Shape;555;g106c32c0462_4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2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06c32c0462_4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7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06c32c0462_4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1075" y="2732950"/>
            <a:ext cx="3010475" cy="24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a545b3f92_3_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0a545b3f92_3_2"/>
          <p:cNvSpPr txBox="1"/>
          <p:nvPr>
            <p:ph idx="1" type="body"/>
          </p:nvPr>
        </p:nvSpPr>
        <p:spPr>
          <a:xfrm>
            <a:off x="1236000" y="5676250"/>
            <a:ext cx="9720000" cy="698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latin typeface="Lato"/>
                <a:ea typeface="Lato"/>
                <a:cs typeface="Lato"/>
                <a:sym typeface="Lato"/>
              </a:rPr>
              <a:t>BBC Dataset Benchmark Using MatchSum Model</a:t>
            </a:r>
            <a:endParaRPr/>
          </a:p>
        </p:txBody>
      </p:sp>
      <p:sp>
        <p:nvSpPr>
          <p:cNvPr id="565" name="Google Shape;565;g10a545b3f92_3_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6" name="Google Shape;566;g10a545b3f92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50" y="2186550"/>
            <a:ext cx="10077600" cy="3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fcd3a4d4_0_3"/>
          <p:cNvSpPr txBox="1"/>
          <p:nvPr>
            <p:ph type="title"/>
          </p:nvPr>
        </p:nvSpPr>
        <p:spPr>
          <a:xfrm>
            <a:off x="1023725" y="557699"/>
            <a:ext cx="97200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Define Project </a:t>
            </a:r>
            <a:endParaRPr sz="5000"/>
          </a:p>
        </p:txBody>
      </p:sp>
      <p:sp>
        <p:nvSpPr>
          <p:cNvPr id="155" name="Google Shape;155;g109fcd3a4d4_0_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" name="Google Shape;156;g109fcd3a4d4_0_3"/>
          <p:cNvSpPr txBox="1"/>
          <p:nvPr/>
        </p:nvSpPr>
        <p:spPr>
          <a:xfrm>
            <a:off x="519725" y="2133600"/>
            <a:ext cx="89112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Business Challenge: </a:t>
            </a:r>
            <a:b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With the vastly growing news feeds, it became </a:t>
            </a:r>
            <a:b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harder for users to stay up to date with the latest</a:t>
            </a:r>
            <a:b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news in different categories.</a:t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Char char="●"/>
            </a:pPr>
            <a:r>
              <a:rPr b="1" lang="en-US" sz="25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Project Aim: </a:t>
            </a:r>
            <a:b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Introduce</a:t>
            </a: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 to the users a summarized version of the news feeds’ article they might be interested in.</a:t>
            </a:r>
            <a:endParaRPr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7" name="Google Shape;157;g109fcd3a4d4_0_3"/>
          <p:cNvPicPr preferRelativeResize="0"/>
          <p:nvPr/>
        </p:nvPicPr>
        <p:blipFill rotWithShape="1">
          <a:blip r:embed="rId3">
            <a:alphaModFix/>
          </a:blip>
          <a:srcRect b="7565" l="4310" r="-4310" t="5674"/>
          <a:stretch/>
        </p:blipFill>
        <p:spPr>
          <a:xfrm>
            <a:off x="9764100" y="2755350"/>
            <a:ext cx="2040200" cy="25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9fcd3a4d4_0_453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Summarization Model</a:t>
            </a:r>
            <a:endParaRPr sz="5000"/>
          </a:p>
        </p:txBody>
      </p:sp>
      <p:sp>
        <p:nvSpPr>
          <p:cNvPr id="573" name="Google Shape;573;g109fcd3a4d4_0_45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74" name="Google Shape;574;g109fcd3a4d4_0_453"/>
          <p:cNvPicPr preferRelativeResize="0"/>
          <p:nvPr/>
        </p:nvPicPr>
        <p:blipFill rotWithShape="1">
          <a:blip r:embed="rId3">
            <a:alphaModFix/>
          </a:blip>
          <a:srcRect b="0" l="31623" r="0" t="7114"/>
          <a:stretch/>
        </p:blipFill>
        <p:spPr>
          <a:xfrm>
            <a:off x="1394450" y="1844450"/>
            <a:ext cx="9427900" cy="43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a21e7276a_0_99"/>
          <p:cNvSpPr txBox="1"/>
          <p:nvPr>
            <p:ph type="title"/>
          </p:nvPr>
        </p:nvSpPr>
        <p:spPr>
          <a:xfrm>
            <a:off x="653675" y="701800"/>
            <a:ext cx="10950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 Feed Recommendation</a:t>
            </a:r>
            <a:endParaRPr/>
          </a:p>
        </p:txBody>
      </p:sp>
      <p:sp>
        <p:nvSpPr>
          <p:cNvPr id="581" name="Google Shape;581;g10a21e7276a_0_99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569519316_0_0"/>
          <p:cNvSpPr txBox="1"/>
          <p:nvPr>
            <p:ph type="title"/>
          </p:nvPr>
        </p:nvSpPr>
        <p:spPr>
          <a:xfrm>
            <a:off x="838025" y="585225"/>
            <a:ext cx="9906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News Feed Recommendation</a:t>
            </a:r>
            <a:endParaRPr sz="4900"/>
          </a:p>
        </p:txBody>
      </p:sp>
      <p:sp>
        <p:nvSpPr>
          <p:cNvPr id="588" name="Google Shape;588;g10569519316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9" name="Google Shape;589;g10569519316_0_0"/>
          <p:cNvSpPr/>
          <p:nvPr/>
        </p:nvSpPr>
        <p:spPr>
          <a:xfrm>
            <a:off x="722525" y="2429100"/>
            <a:ext cx="1458600" cy="1057200"/>
          </a:xfrm>
          <a:prstGeom prst="roundRect">
            <a:avLst>
              <a:gd fmla="val 22226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News </a:t>
            </a:r>
            <a:br>
              <a:rPr lang="en-US" sz="1900">
                <a:latin typeface="Lora"/>
                <a:ea typeface="Lora"/>
                <a:cs typeface="Lora"/>
                <a:sym typeface="Lora"/>
              </a:rPr>
            </a:br>
            <a:r>
              <a:rPr lang="en-US" sz="1900">
                <a:latin typeface="Lora"/>
                <a:ea typeface="Lora"/>
                <a:cs typeface="Lora"/>
                <a:sym typeface="Lora"/>
              </a:rPr>
              <a:t>Dataset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0" name="Google Shape;590;g10569519316_0_0"/>
          <p:cNvSpPr/>
          <p:nvPr/>
        </p:nvSpPr>
        <p:spPr>
          <a:xfrm>
            <a:off x="722525" y="4373125"/>
            <a:ext cx="14586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Behaviors</a:t>
            </a:r>
            <a:r>
              <a:rPr lang="en-US" sz="1900">
                <a:latin typeface="Lora"/>
                <a:ea typeface="Lora"/>
                <a:cs typeface="Lora"/>
                <a:sym typeface="Lora"/>
              </a:rPr>
              <a:t> Dataset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1" name="Google Shape;591;g10569519316_0_0"/>
          <p:cNvSpPr/>
          <p:nvPr/>
        </p:nvSpPr>
        <p:spPr>
          <a:xfrm>
            <a:off x="3257450" y="3423975"/>
            <a:ext cx="19011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Behaviours</a:t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Preprocessing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2" name="Google Shape;592;g10569519316_0_0"/>
          <p:cNvSpPr/>
          <p:nvPr/>
        </p:nvSpPr>
        <p:spPr>
          <a:xfrm>
            <a:off x="5609000" y="3424275"/>
            <a:ext cx="18000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Matrix Factorization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3" name="Google Shape;593;g10569519316_0_0"/>
          <p:cNvCxnSpPr>
            <a:stCxn id="589" idx="3"/>
            <a:endCxn id="591" idx="1"/>
          </p:cNvCxnSpPr>
          <p:nvPr/>
        </p:nvCxnSpPr>
        <p:spPr>
          <a:xfrm>
            <a:off x="2181125" y="2957700"/>
            <a:ext cx="1076400" cy="9948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g10569519316_0_0"/>
          <p:cNvCxnSpPr>
            <a:stCxn id="590" idx="3"/>
            <a:endCxn id="591" idx="1"/>
          </p:cNvCxnSpPr>
          <p:nvPr/>
        </p:nvCxnSpPr>
        <p:spPr>
          <a:xfrm flipH="1" rot="10800000">
            <a:off x="2181125" y="3952525"/>
            <a:ext cx="1076400" cy="9492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g10569519316_0_0"/>
          <p:cNvCxnSpPr>
            <a:stCxn id="591" idx="3"/>
            <a:endCxn id="592" idx="1"/>
          </p:cNvCxnSpPr>
          <p:nvPr/>
        </p:nvCxnSpPr>
        <p:spPr>
          <a:xfrm>
            <a:off x="5158550" y="3952575"/>
            <a:ext cx="450600" cy="600"/>
          </a:xfrm>
          <a:prstGeom prst="bentConnector3">
            <a:avLst>
              <a:gd fmla="val 49983" name="adj1"/>
            </a:avLst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g10569519316_0_0"/>
          <p:cNvSpPr/>
          <p:nvPr/>
        </p:nvSpPr>
        <p:spPr>
          <a:xfrm>
            <a:off x="7770750" y="3262425"/>
            <a:ext cx="1649100" cy="138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Model Evaluation And Tuning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7" name="Google Shape;597;g10569519316_0_0"/>
          <p:cNvSpPr/>
          <p:nvPr/>
        </p:nvSpPr>
        <p:spPr>
          <a:xfrm>
            <a:off x="9780100" y="3423975"/>
            <a:ext cx="2031000" cy="10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Recommender</a:t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ora"/>
                <a:ea typeface="Lora"/>
                <a:cs typeface="Lora"/>
                <a:sym typeface="Lora"/>
              </a:rPr>
              <a:t>Model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8" name="Google Shape;598;g10569519316_0_0"/>
          <p:cNvCxnSpPr>
            <a:stCxn id="596" idx="3"/>
            <a:endCxn id="597" idx="1"/>
          </p:cNvCxnSpPr>
          <p:nvPr/>
        </p:nvCxnSpPr>
        <p:spPr>
          <a:xfrm>
            <a:off x="9419850" y="3952575"/>
            <a:ext cx="360300" cy="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g10569519316_0_0"/>
          <p:cNvCxnSpPr>
            <a:stCxn id="592" idx="3"/>
            <a:endCxn id="596" idx="1"/>
          </p:cNvCxnSpPr>
          <p:nvPr/>
        </p:nvCxnSpPr>
        <p:spPr>
          <a:xfrm flipH="1" rot="10800000">
            <a:off x="7409000" y="3952575"/>
            <a:ext cx="361800" cy="300"/>
          </a:xfrm>
          <a:prstGeom prst="straightConnector1">
            <a:avLst/>
          </a:prstGeom>
          <a:noFill/>
          <a:ln cap="flat" cmpd="sng" w="38100">
            <a:solidFill>
              <a:srgbClr val="0C0C0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a5c171b40_2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Behaviours Dataset Example</a:t>
            </a:r>
            <a:endParaRPr sz="4900"/>
          </a:p>
        </p:txBody>
      </p:sp>
      <p:sp>
        <p:nvSpPr>
          <p:cNvPr id="606" name="Google Shape;606;g10a5c171b40_2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607" name="Google Shape;607;g10a5c171b40_2_0"/>
          <p:cNvGraphicFramePr/>
          <p:nvPr/>
        </p:nvGraphicFramePr>
        <p:xfrm>
          <a:off x="917975" y="2154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2737875"/>
                <a:gridCol w="7672500"/>
              </a:tblGrid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User ID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U13740 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Time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11/11/2019 9:05:58 AM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History 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 N42782 N34694 N45794 N18445 N63302 N10414 N19347 N31801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Impressions</a:t>
                      </a:r>
                      <a:endParaRPr b="1"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latin typeface="Lora"/>
                          <a:ea typeface="Lora"/>
                          <a:cs typeface="Lora"/>
                          <a:sym typeface="Lora"/>
                        </a:rPr>
                        <a:t>N55189-1 N35729-0</a:t>
                      </a:r>
                      <a:endParaRPr sz="25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a5c171b40_2_1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Behaviours PreProcessing</a:t>
            </a:r>
            <a:endParaRPr sz="4900"/>
          </a:p>
        </p:txBody>
      </p:sp>
      <p:sp>
        <p:nvSpPr>
          <p:cNvPr id="614" name="Google Shape;614;g10a5c171b40_2_1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15" name="Google Shape;615;g10a5c171b40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75" y="2084925"/>
            <a:ext cx="11002749" cy="376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569519316_0_7"/>
          <p:cNvSpPr txBox="1"/>
          <p:nvPr>
            <p:ph type="title"/>
          </p:nvPr>
        </p:nvSpPr>
        <p:spPr>
          <a:xfrm>
            <a:off x="884050" y="585225"/>
            <a:ext cx="98601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Behaviours</a:t>
            </a:r>
            <a:r>
              <a:rPr lang="en-US" sz="5000"/>
              <a:t> PreProcessing</a:t>
            </a:r>
            <a:endParaRPr sz="5000"/>
          </a:p>
        </p:txBody>
      </p:sp>
      <p:sp>
        <p:nvSpPr>
          <p:cNvPr id="622" name="Google Shape;622;g10569519316_0_7"/>
          <p:cNvSpPr txBox="1"/>
          <p:nvPr>
            <p:ph idx="1" type="body"/>
          </p:nvPr>
        </p:nvSpPr>
        <p:spPr>
          <a:xfrm>
            <a:off x="871725" y="2209800"/>
            <a:ext cx="115365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Read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Behaviour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News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user’s interactions,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create dictionary with those interactions.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Collected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users’ interactions into single record.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Unpivoted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updated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behavior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dataframe.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Merged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resulted dataframe with news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3" name="Google Shape;623;g10569519316_0_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24" name="Google Shape;624;g10569519316_0_7"/>
          <p:cNvPicPr preferRelativeResize="0"/>
          <p:nvPr/>
        </p:nvPicPr>
        <p:blipFill rotWithShape="1">
          <a:blip r:embed="rId3">
            <a:alphaModFix/>
          </a:blip>
          <a:srcRect b="17377" l="30859" r="33727" t="8039"/>
          <a:stretch/>
        </p:blipFill>
        <p:spPr>
          <a:xfrm>
            <a:off x="8696600" y="2211650"/>
            <a:ext cx="3282326" cy="31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a1f944aa4_1_0"/>
          <p:cNvSpPr txBox="1"/>
          <p:nvPr>
            <p:ph type="title"/>
          </p:nvPr>
        </p:nvSpPr>
        <p:spPr>
          <a:xfrm>
            <a:off x="1122966" y="538391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31" name="Google Shape;631;g10a1f944aa4_1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32" name="Google Shape;632;g10a1f944aa4_1_0"/>
          <p:cNvPicPr preferRelativeResize="0"/>
          <p:nvPr/>
        </p:nvPicPr>
        <p:blipFill rotWithShape="1">
          <a:blip r:embed="rId3">
            <a:alphaModFix/>
          </a:blip>
          <a:srcRect b="0" l="8718" r="12732" t="0"/>
          <a:stretch/>
        </p:blipFill>
        <p:spPr>
          <a:xfrm>
            <a:off x="1221800" y="1855500"/>
            <a:ext cx="9522324" cy="4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cfd8154c61_0_147"/>
          <p:cNvSpPr txBox="1"/>
          <p:nvPr>
            <p:ph type="title"/>
          </p:nvPr>
        </p:nvSpPr>
        <p:spPr>
          <a:xfrm>
            <a:off x="1117328" y="4328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39" name="Google Shape;639;gcfd8154c61_0_147"/>
          <p:cNvSpPr txBox="1"/>
          <p:nvPr>
            <p:ph idx="1" type="body"/>
          </p:nvPr>
        </p:nvSpPr>
        <p:spPr>
          <a:xfrm>
            <a:off x="871725" y="1932525"/>
            <a:ext cx="9965700" cy="4576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rabicParenR"/>
            </a:pPr>
            <a:r>
              <a:rPr b="1" lang="en-US" sz="2700" u="sng">
                <a:latin typeface="Lora"/>
                <a:ea typeface="Lora"/>
                <a:cs typeface="Lora"/>
                <a:sym typeface="Lora"/>
              </a:rPr>
              <a:t>Using Matrix Factorization Library:</a:t>
            </a:r>
            <a:r>
              <a:rPr b="1" lang="en-US" sz="27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(Link)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into training, testing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validation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Initialize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matrix factorization model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and fit the training data on it.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Updated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model’s parameters using Validation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Tested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model on the testing 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Calculated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RMSE of the testing dataset with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the predicted output.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0" name="Google Shape;640;gcfd8154c61_0_14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1" name="Google Shape;641;gcfd8154c61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275" y="1932525"/>
            <a:ext cx="3279475" cy="21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a21e7276a_0_106"/>
          <p:cNvSpPr txBox="1"/>
          <p:nvPr>
            <p:ph type="title"/>
          </p:nvPr>
        </p:nvSpPr>
        <p:spPr>
          <a:xfrm>
            <a:off x="1159800" y="509025"/>
            <a:ext cx="98724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 sz="5000"/>
          </a:p>
        </p:txBody>
      </p:sp>
      <p:sp>
        <p:nvSpPr>
          <p:cNvPr id="648" name="Google Shape;648;g10a21e7276a_0_106"/>
          <p:cNvSpPr txBox="1"/>
          <p:nvPr>
            <p:ph idx="1" type="body"/>
          </p:nvPr>
        </p:nvSpPr>
        <p:spPr>
          <a:xfrm>
            <a:off x="719325" y="2008725"/>
            <a:ext cx="6905400" cy="4576200"/>
          </a:xfrm>
          <a:prstGeom prst="rect">
            <a:avLst/>
          </a:prstGeom>
          <a:ln cap="flat" cmpd="sng" w="9525">
            <a:solidFill>
              <a:srgbClr val="FFFF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AutoNum type="arabicParenR" startAt="2"/>
            </a:pPr>
            <a:r>
              <a:rPr b="1" lang="en-US" sz="2700" u="sng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Using </a:t>
            </a:r>
            <a:r>
              <a:rPr b="1" lang="en-US" sz="2700" u="sng">
                <a:latin typeface="Lora"/>
                <a:ea typeface="Lora"/>
                <a:cs typeface="Lora"/>
                <a:sym typeface="Lora"/>
              </a:rPr>
              <a:t>Surprise Library: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Link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)</a:t>
            </a:r>
            <a:endParaRPr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Splitted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 into training and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testing dataset using k folds.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Initialized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SVD Model.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Looped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for each training and testing,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fit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the model on the train and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get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the predictions.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AutoNum type="alphaLcParenR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Calculated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the Precision of the testing dataset with the predicted output.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9" name="Google Shape;649;g10a21e7276a_0_10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0" name="Google Shape;650;g10a21e7276a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500" y="2202425"/>
            <a:ext cx="3469575" cy="3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fd8154c61_0_161"/>
          <p:cNvSpPr txBox="1"/>
          <p:nvPr>
            <p:ph type="title"/>
          </p:nvPr>
        </p:nvSpPr>
        <p:spPr>
          <a:xfrm>
            <a:off x="1024128" y="5383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Matrix Factorization</a:t>
            </a:r>
            <a:endParaRPr/>
          </a:p>
        </p:txBody>
      </p:sp>
      <p:sp>
        <p:nvSpPr>
          <p:cNvPr id="657" name="Google Shape;657;gcfd8154c61_0_161"/>
          <p:cNvSpPr txBox="1"/>
          <p:nvPr>
            <p:ph idx="1" type="body"/>
          </p:nvPr>
        </p:nvSpPr>
        <p:spPr>
          <a:xfrm>
            <a:off x="871725" y="2061975"/>
            <a:ext cx="8171700" cy="4170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We used 2 approaches: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SubCategories.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Both yield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nearly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same precision in surprise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library so we proceeded with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dataset.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also needed our results to provide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diversity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since many users have only viewed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few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8" name="Google Shape;658;gcfd8154c61_0_16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59" name="Google Shape;659;gcfd8154c61_0_161"/>
          <p:cNvPicPr preferRelativeResize="0"/>
          <p:nvPr/>
        </p:nvPicPr>
        <p:blipFill rotWithShape="1">
          <a:blip r:embed="rId3">
            <a:alphaModFix/>
          </a:blip>
          <a:srcRect b="0" l="24950" r="21392" t="5908"/>
          <a:stretch/>
        </p:blipFill>
        <p:spPr>
          <a:xfrm>
            <a:off x="8840675" y="2280963"/>
            <a:ext cx="3069201" cy="30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9fcd3a4d4_0_67"/>
          <p:cNvSpPr txBox="1"/>
          <p:nvPr>
            <p:ph type="title"/>
          </p:nvPr>
        </p:nvSpPr>
        <p:spPr>
          <a:xfrm>
            <a:off x="888775" y="511900"/>
            <a:ext cx="9863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5000"/>
              <a:t>Define Project</a:t>
            </a:r>
            <a:endParaRPr sz="5000"/>
          </a:p>
        </p:txBody>
      </p:sp>
      <p:sp>
        <p:nvSpPr>
          <p:cNvPr id="164" name="Google Shape;164;g109fcd3a4d4_0_6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5" name="Google Shape;165;g109fcd3a4d4_0_67"/>
          <p:cNvSpPr txBox="1"/>
          <p:nvPr/>
        </p:nvSpPr>
        <p:spPr>
          <a:xfrm>
            <a:off x="431575" y="1850600"/>
            <a:ext cx="10116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●"/>
            </a:pP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Modules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 of development: </a:t>
            </a:r>
            <a:endParaRPr b="1"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Divided into </a:t>
            </a:r>
            <a:r>
              <a:rPr b="1" lang="en-US" sz="2500">
                <a:solidFill>
                  <a:srgbClr val="0C0C0C"/>
                </a:solidFill>
                <a:latin typeface="Lora"/>
                <a:ea typeface="Lora"/>
                <a:cs typeface="Lora"/>
                <a:sym typeface="Lora"/>
              </a:rPr>
              <a:t>2 concurrent modules</a:t>
            </a:r>
            <a:endParaRPr b="1" sz="2500">
              <a:solidFill>
                <a:srgbClr val="0C0C0C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66" name="Google Shape;166;g109fcd3a4d4_0_67"/>
          <p:cNvGraphicFramePr/>
          <p:nvPr/>
        </p:nvGraphicFramePr>
        <p:xfrm>
          <a:off x="372325" y="31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{9E2327BD-F292-408A-921C-50BC046713EE}</a:tableStyleId>
              </a:tblPr>
              <a:tblGrid>
                <a:gridCol w="5712300"/>
                <a:gridCol w="5755400"/>
              </a:tblGrid>
              <a:tr h="73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  </a:t>
                      </a:r>
                      <a:r>
                        <a:rPr b="1"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Summarization Module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 Recommendation Module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600">
                <a:tc>
                  <a:txBody>
                    <a:bodyPr/>
                    <a:lstStyle/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Summarize key information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of a given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article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Reduce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time 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needed to read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the article.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Recommend 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to users a set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of summarized articles matching their interests.</a:t>
                      </a:r>
                      <a:endParaRPr sz="2500">
                        <a:solidFill>
                          <a:srgbClr val="0C0C0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-387350" lvl="0" marL="4572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500"/>
                        <a:buFont typeface="Lora"/>
                        <a:buChar char="●"/>
                      </a:pP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Introduce the news users </a:t>
                      </a:r>
                      <a:b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</a:b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the </a:t>
                      </a:r>
                      <a:r>
                        <a:rPr b="1"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top trending articles</a:t>
                      </a:r>
                      <a:r>
                        <a:rPr lang="en-US" sz="2500">
                          <a:solidFill>
                            <a:srgbClr val="0C0C0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C0C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a02ee6f80_0_12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Cold Start Problem</a:t>
            </a:r>
            <a:endParaRPr/>
          </a:p>
        </p:txBody>
      </p:sp>
      <p:sp>
        <p:nvSpPr>
          <p:cNvPr id="666" name="Google Shape;666;g10a02ee6f80_0_12"/>
          <p:cNvSpPr txBox="1"/>
          <p:nvPr>
            <p:ph idx="1" type="body"/>
          </p:nvPr>
        </p:nvSpPr>
        <p:spPr>
          <a:xfrm>
            <a:off x="719325" y="2088575"/>
            <a:ext cx="7698300" cy="3935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As for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new users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, we don’t have previous interactions history.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This Problem is known as “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Cold Start Problem”.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2500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They will be directed to a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welcome page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with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trending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among all categories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based on number of clicks.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(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Rank Based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7" name="Google Shape;667;g10a02ee6f80_0_12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68" name="Google Shape;668;g10a02ee6f8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100" y="2395975"/>
            <a:ext cx="3460498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a011842b8_0_1"/>
          <p:cNvSpPr txBox="1"/>
          <p:nvPr>
            <p:ph type="title"/>
          </p:nvPr>
        </p:nvSpPr>
        <p:spPr>
          <a:xfrm>
            <a:off x="985500" y="405300"/>
            <a:ext cx="10221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Model Evaluation</a:t>
            </a:r>
            <a:endParaRPr sz="5000"/>
          </a:p>
        </p:txBody>
      </p:sp>
      <p:sp>
        <p:nvSpPr>
          <p:cNvPr id="675" name="Google Shape;675;g10a011842b8_0_1"/>
          <p:cNvSpPr txBox="1"/>
          <p:nvPr>
            <p:ph idx="1" type="body"/>
          </p:nvPr>
        </p:nvSpPr>
        <p:spPr>
          <a:xfrm>
            <a:off x="795525" y="1891300"/>
            <a:ext cx="7313700" cy="4655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State-of-the-art precision values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similar cases range from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10%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up to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30%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depending on dataset used.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We used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precision@20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as our metric with threshold of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0.15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Applying grid search to tune our model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boosted precision up to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19%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After parameter tuning, we ended up using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b="1" lang="en-US" sz="2500">
                <a:latin typeface="Lora"/>
                <a:ea typeface="Lora"/>
                <a:cs typeface="Lora"/>
                <a:sym typeface="Lora"/>
              </a:rPr>
              <a:t>50 latent features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to capture interests of our users and different features for our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6" name="Google Shape;676;g10a011842b8_0_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77" name="Google Shape;677;g10a011842b8_0_1"/>
          <p:cNvPicPr preferRelativeResize="0"/>
          <p:nvPr/>
        </p:nvPicPr>
        <p:blipFill rotWithShape="1">
          <a:blip r:embed="rId3">
            <a:alphaModFix/>
          </a:blip>
          <a:srcRect b="0" l="0" r="52435" t="10458"/>
          <a:stretch/>
        </p:blipFill>
        <p:spPr>
          <a:xfrm>
            <a:off x="8197300" y="1738900"/>
            <a:ext cx="4029299" cy="44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a011842b8_0_15"/>
          <p:cNvSpPr txBox="1"/>
          <p:nvPr>
            <p:ph type="title"/>
          </p:nvPr>
        </p:nvSpPr>
        <p:spPr>
          <a:xfrm>
            <a:off x="1024128" y="4768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Recommendation Model</a:t>
            </a:r>
            <a:endParaRPr sz="5000"/>
          </a:p>
        </p:txBody>
      </p:sp>
      <p:sp>
        <p:nvSpPr>
          <p:cNvPr id="684" name="Google Shape;684;g10a011842b8_0_15"/>
          <p:cNvSpPr txBox="1"/>
          <p:nvPr>
            <p:ph idx="1" type="body"/>
          </p:nvPr>
        </p:nvSpPr>
        <p:spPr>
          <a:xfrm>
            <a:off x="795525" y="2362200"/>
            <a:ext cx="7289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After training, we saved our model to be ready to generate top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50 predictions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all users in offline mode as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Json file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Using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 function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which take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no. of recommendations </a:t>
            </a:r>
            <a:br>
              <a:rPr b="1"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we want to appear for this user.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5" name="Google Shape;685;g10a011842b8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86" name="Google Shape;686;g10a011842b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150" y="2362200"/>
            <a:ext cx="3771650" cy="29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a21e7276a_0_128"/>
          <p:cNvSpPr txBox="1"/>
          <p:nvPr>
            <p:ph type="title"/>
          </p:nvPr>
        </p:nvSpPr>
        <p:spPr>
          <a:xfrm>
            <a:off x="653678" y="701800"/>
            <a:ext cx="1067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693" name="Google Shape;693;g10a21e7276a_0_128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a02ee6f80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700" name="Google Shape;700;g10a02ee6f80_0_0"/>
          <p:cNvSpPr txBox="1"/>
          <p:nvPr>
            <p:ph idx="1" type="body"/>
          </p:nvPr>
        </p:nvSpPr>
        <p:spPr>
          <a:xfrm>
            <a:off x="982200" y="2222275"/>
            <a:ext cx="10227600" cy="376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Used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FAST API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HTML Templates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Exposing different APIs to generate predictions for users,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by passing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as login and display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recommended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them.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1" name="Google Shape;701;g10a02ee6f80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02" name="Google Shape;702;g10a02ee6f8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749" y="2840325"/>
            <a:ext cx="6916751" cy="1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09fef125f2_0_65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709" name="Google Shape;709;g109fef125f2_0_65"/>
          <p:cNvSpPr txBox="1"/>
          <p:nvPr>
            <p:ph idx="1" type="body"/>
          </p:nvPr>
        </p:nvSpPr>
        <p:spPr>
          <a:xfrm>
            <a:off x="643125" y="1981200"/>
            <a:ext cx="11264100" cy="4283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Requests and Responses :-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/Home :-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trending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/Recommend :-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recommended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for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logged-in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user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if the user was found in dataset,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else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show top trending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/Category :-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Shows top trending articles in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clicked category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0" name="Google Shape;710;g109fef125f2_0_6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11" name="Google Shape;711;g109fef125f2_0_65"/>
          <p:cNvPicPr preferRelativeResize="0"/>
          <p:nvPr/>
        </p:nvPicPr>
        <p:blipFill rotWithShape="1">
          <a:blip r:embed="rId3">
            <a:alphaModFix/>
          </a:blip>
          <a:srcRect b="0" l="0" r="23277" t="0"/>
          <a:stretch/>
        </p:blipFill>
        <p:spPr>
          <a:xfrm>
            <a:off x="7510450" y="1939599"/>
            <a:ext cx="4411675" cy="16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9fef125f2_0_58"/>
          <p:cNvSpPr txBox="1"/>
          <p:nvPr>
            <p:ph type="title"/>
          </p:nvPr>
        </p:nvSpPr>
        <p:spPr>
          <a:xfrm>
            <a:off x="1024128" y="5090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Deployment</a:t>
            </a:r>
            <a:endParaRPr sz="5000"/>
          </a:p>
        </p:txBody>
      </p:sp>
      <p:sp>
        <p:nvSpPr>
          <p:cNvPr id="718" name="Google Shape;718;g109fef125f2_0_58"/>
          <p:cNvSpPr txBox="1"/>
          <p:nvPr>
            <p:ph idx="1" type="body"/>
          </p:nvPr>
        </p:nvSpPr>
        <p:spPr>
          <a:xfrm>
            <a:off x="795525" y="1905000"/>
            <a:ext cx="7222800" cy="4489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Side Widgets 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Login: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Entering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user ID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to show related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user’s predictions.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H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istory: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To show the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logged-in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user’s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previous clicked articles.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Categories: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To show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top articles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in each category.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9" name="Google Shape;719;g109fef125f2_0_58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20" name="Google Shape;720;g109fef125f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125" y="2008725"/>
            <a:ext cx="3792676" cy="41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a21e7276a_0_137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727" name="Google Shape;727;g10a21e7276a_0_137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a27cefd05_0_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34" name="Google Shape;734;g10a27cefd05_0_6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0a27cefd05_0_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36" name="Google Shape;736;g10a27cefd0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a27cefd05_0_1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43" name="Google Shape;743;g10a27cefd05_0_15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0a27cefd05_0_1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45" name="Google Shape;745;g10a27cefd05_0_15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a21e7276a_0_64"/>
          <p:cNvSpPr txBox="1"/>
          <p:nvPr>
            <p:ph type="title"/>
          </p:nvPr>
        </p:nvSpPr>
        <p:spPr>
          <a:xfrm>
            <a:off x="653678" y="701800"/>
            <a:ext cx="10686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Definition</a:t>
            </a:r>
            <a:endParaRPr/>
          </a:p>
        </p:txBody>
      </p:sp>
      <p:sp>
        <p:nvSpPr>
          <p:cNvPr id="173" name="Google Shape;173;g10a21e7276a_0_64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a27cefd05_0_23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52" name="Google Shape;752;g10a27cefd05_0_23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0a27cefd05_0_2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54" name="Google Shape;754;g10a27cefd05_0_23"/>
          <p:cNvPicPr preferRelativeResize="0"/>
          <p:nvPr/>
        </p:nvPicPr>
        <p:blipFill rotWithShape="1">
          <a:blip r:embed="rId3">
            <a:alphaModFix/>
          </a:blip>
          <a:srcRect b="3025" l="0" r="0" t="3016"/>
          <a:stretch/>
        </p:blipFill>
        <p:spPr>
          <a:xfrm>
            <a:off x="921788" y="1765350"/>
            <a:ext cx="103727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a21e7276a_0_155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Demo</a:t>
            </a:r>
            <a:endParaRPr sz="5000"/>
          </a:p>
        </p:txBody>
      </p:sp>
      <p:sp>
        <p:nvSpPr>
          <p:cNvPr id="761" name="Google Shape;761;g10a21e7276a_0_155"/>
          <p:cNvSpPr txBox="1"/>
          <p:nvPr>
            <p:ph idx="1" type="body"/>
          </p:nvPr>
        </p:nvSpPr>
        <p:spPr>
          <a:xfrm>
            <a:off x="1018800" y="1732763"/>
            <a:ext cx="10154400" cy="4023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News Feed </a:t>
            </a:r>
            <a:b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</a:br>
            <a:r>
              <a:rPr b="1" lang="en-US" sz="4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Summarization And Recommendation</a:t>
            </a:r>
            <a:endParaRPr b="1" sz="4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2" name="Google Shape;762;g10a21e7276a_0_15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a21e7276a_0_143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769" name="Google Shape;769;g10a21e7276a_0_143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9fef125f2_0_3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Conclusion</a:t>
            </a:r>
            <a:endParaRPr sz="5000"/>
          </a:p>
        </p:txBody>
      </p:sp>
      <p:sp>
        <p:nvSpPr>
          <p:cNvPr id="776" name="Google Shape;776;g109fef125f2_0_36"/>
          <p:cNvSpPr txBox="1"/>
          <p:nvPr>
            <p:ph idx="1" type="body"/>
          </p:nvPr>
        </p:nvSpPr>
        <p:spPr>
          <a:xfrm>
            <a:off x="795525" y="2057400"/>
            <a:ext cx="8136000" cy="4337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Extractive Summary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was better as our summary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reference was extractive (Abstract Summary).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Lora"/>
              <a:buChar char="●"/>
            </a:pP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Recommendation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 Precision nearly equals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20%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Results through our testing have proved to </a:t>
            </a:r>
            <a:br>
              <a:rPr b="1" lang="en-US" sz="2500" u="sng">
                <a:latin typeface="Lora"/>
                <a:ea typeface="Lora"/>
                <a:cs typeface="Lora"/>
                <a:sym typeface="Lora"/>
              </a:rPr>
            </a:br>
            <a:r>
              <a:rPr b="1" lang="en-US" sz="2500" u="sng">
                <a:latin typeface="Lora"/>
                <a:ea typeface="Lora"/>
                <a:cs typeface="Lora"/>
                <a:sym typeface="Lora"/>
              </a:rPr>
              <a:t>provide:</a:t>
            </a:r>
            <a:endParaRPr b="1" sz="2500" u="sng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Diversity (Different)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Novelty (New)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Serendipity (Being Interested for user)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■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Relevance (Connect)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7" name="Google Shape;777;g109fef125f2_0_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78" name="Google Shape;778;g109fef125f2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450" y="2209800"/>
            <a:ext cx="2975625" cy="3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a21e7276a_3_2"/>
          <p:cNvSpPr txBox="1"/>
          <p:nvPr>
            <p:ph type="title"/>
          </p:nvPr>
        </p:nvSpPr>
        <p:spPr>
          <a:xfrm>
            <a:off x="653679" y="701800"/>
            <a:ext cx="108624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785" name="Google Shape;785;g10a21e7276a_3_2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9fef125f2_0_43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Future Work</a:t>
            </a:r>
            <a:endParaRPr sz="5000"/>
          </a:p>
        </p:txBody>
      </p:sp>
      <p:sp>
        <p:nvSpPr>
          <p:cNvPr id="792" name="Google Shape;792;g109fef125f2_0_43"/>
          <p:cNvSpPr txBox="1"/>
          <p:nvPr>
            <p:ph idx="1" type="body"/>
          </p:nvPr>
        </p:nvSpPr>
        <p:spPr>
          <a:xfrm>
            <a:off x="1024125" y="2286000"/>
            <a:ext cx="7422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Adding a login forum with a database </a:t>
            </a:r>
            <a:br>
              <a:rPr lang="en-US" sz="2500"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latin typeface="Lora"/>
                <a:ea typeface="Lora"/>
                <a:cs typeface="Lora"/>
                <a:sym typeface="Lora"/>
              </a:rPr>
              <a:t>where new users can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register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Adding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search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capabilities to the application where user can search articles by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keywords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Enable user to select his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preferences 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among different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subcategories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Lora"/>
              <a:buChar char="●"/>
            </a:pPr>
            <a:r>
              <a:rPr lang="en-US" sz="2500">
                <a:latin typeface="Lora"/>
                <a:ea typeface="Lora"/>
                <a:cs typeface="Lora"/>
                <a:sym typeface="Lora"/>
              </a:rPr>
              <a:t>Building a more </a:t>
            </a:r>
            <a:r>
              <a:rPr b="1" lang="en-US" sz="2500">
                <a:latin typeface="Lora"/>
                <a:ea typeface="Lora"/>
                <a:cs typeface="Lora"/>
                <a:sym typeface="Lora"/>
              </a:rPr>
              <a:t>interactive UI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93" name="Google Shape;793;g109fef125f2_0_4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94" name="Google Shape;794;g109fef125f2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025" y="2149216"/>
            <a:ext cx="3440175" cy="340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a21e7276a_3_10"/>
          <p:cNvSpPr txBox="1"/>
          <p:nvPr>
            <p:ph type="title"/>
          </p:nvPr>
        </p:nvSpPr>
        <p:spPr>
          <a:xfrm>
            <a:off x="653679" y="701800"/>
            <a:ext cx="107952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Appendix: Github</a:t>
            </a:r>
            <a:endParaRPr/>
          </a:p>
        </p:txBody>
      </p:sp>
      <p:sp>
        <p:nvSpPr>
          <p:cNvPr id="801" name="Google Shape;801;g10a21e7276a_3_10"/>
          <p:cNvSpPr txBox="1"/>
          <p:nvPr>
            <p:ph idx="12" type="sldNum"/>
          </p:nvPr>
        </p:nvSpPr>
        <p:spPr>
          <a:xfrm>
            <a:off x="114490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a21e7276a_3_1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08" name="Google Shape;808;g10a21e7276a_3_1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9" name="Google Shape;809;g10a21e7276a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00" y="1928950"/>
            <a:ext cx="10250276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0a21e7276a_3_2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16" name="Google Shape;816;g10a21e7276a_3_24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17" name="Google Shape;817;g10a21e7276a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1884875"/>
            <a:ext cx="9992725" cy="4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a21e7276a_3_3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24" name="Google Shape;824;g10a21e7276a_3_3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5" name="Google Shape;825;g10a21e7276a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75" y="2008725"/>
            <a:ext cx="10617401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1e7a8516b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/>
              <a:t>Dataset Definition</a:t>
            </a:r>
            <a:endParaRPr sz="5000"/>
          </a:p>
        </p:txBody>
      </p:sp>
      <p:sp>
        <p:nvSpPr>
          <p:cNvPr id="180" name="Google Shape;180;g101e7a8516b_0_0"/>
          <p:cNvSpPr txBox="1"/>
          <p:nvPr>
            <p:ph idx="1" type="body"/>
          </p:nvPr>
        </p:nvSpPr>
        <p:spPr>
          <a:xfrm>
            <a:off x="1009650" y="2256625"/>
            <a:ext cx="9640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Language :-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English</a:t>
            </a:r>
            <a:endParaRPr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ora"/>
              <a:buChar char="●"/>
            </a:pPr>
            <a:r>
              <a:rPr b="1" lang="en-US" sz="2500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Datasets :-</a:t>
            </a:r>
            <a:endParaRPr b="1" sz="2500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A: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/>
              </a:rPr>
              <a:t>CNN - DailyMail News</a:t>
            </a:r>
            <a:r>
              <a:rPr b="1"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25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B</a:t>
            </a: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/>
              </a:rPr>
              <a:t>BBC News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Char char="○"/>
            </a:pPr>
            <a:r>
              <a:rPr lang="en-US" sz="25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Approach C: </a:t>
            </a:r>
            <a:r>
              <a:rPr lang="en-US" sz="2500">
                <a:solidFill>
                  <a:schemeClr val="hlink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5"/>
              </a:rPr>
              <a:t>MIND Microsoft News</a:t>
            </a:r>
            <a:r>
              <a:rPr lang="en-US" sz="2500">
                <a:latin typeface="Lora"/>
                <a:ea typeface="Lora"/>
                <a:cs typeface="Lora"/>
                <a:sym typeface="Lora"/>
              </a:rPr>
              <a:t>.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" name="Google Shape;181;g101e7a8516b_0_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g101e7a8516b_0_0"/>
          <p:cNvPicPr preferRelativeResize="0"/>
          <p:nvPr/>
        </p:nvPicPr>
        <p:blipFill rotWithShape="1">
          <a:blip r:embed="rId6">
            <a:alphaModFix/>
          </a:blip>
          <a:srcRect b="20853" l="0" r="0" t="20471"/>
          <a:stretch/>
        </p:blipFill>
        <p:spPr>
          <a:xfrm>
            <a:off x="7788575" y="2619125"/>
            <a:ext cx="4361126" cy="26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a21e7276a_3_36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ReadMe</a:t>
            </a:r>
            <a:endParaRPr sz="5000"/>
          </a:p>
        </p:txBody>
      </p:sp>
      <p:sp>
        <p:nvSpPr>
          <p:cNvPr id="832" name="Google Shape;832;g10a21e7276a_3_36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33" name="Google Shape;833;g10a21e7276a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37" y="1814250"/>
            <a:ext cx="6432125" cy="4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9fef125f2_0_5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Github Link</a:t>
            </a:r>
            <a:endParaRPr sz="5000"/>
          </a:p>
        </p:txBody>
      </p:sp>
      <p:sp>
        <p:nvSpPr>
          <p:cNvPr id="840" name="Google Shape;840;g109fef125f2_0_50"/>
          <p:cNvSpPr txBox="1"/>
          <p:nvPr>
            <p:ph idx="1" type="body"/>
          </p:nvPr>
        </p:nvSpPr>
        <p:spPr>
          <a:xfrm>
            <a:off x="490725" y="2511675"/>
            <a:ext cx="11168100" cy="3569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Lora"/>
              <a:buChar char="●"/>
            </a:pPr>
            <a:r>
              <a:rPr lang="en-US" sz="3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Github.com/New_feed_Summarization_Recommendation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41" name="Google Shape;841;g109fef125f2_0_5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27039a4b5_0_128"/>
          <p:cNvSpPr txBox="1"/>
          <p:nvPr>
            <p:ph idx="12" type="sldNum"/>
          </p:nvPr>
        </p:nvSpPr>
        <p:spPr>
          <a:xfrm>
            <a:off x="11296610" y="62938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8" name="Google Shape;848;g1027039a4b5_0_128"/>
          <p:cNvPicPr preferRelativeResize="0"/>
          <p:nvPr/>
        </p:nvPicPr>
        <p:blipFill rotWithShape="1">
          <a:blip r:embed="rId3">
            <a:alphaModFix/>
          </a:blip>
          <a:srcRect b="4682" l="5637" r="6965" t="7628"/>
          <a:stretch/>
        </p:blipFill>
        <p:spPr>
          <a:xfrm>
            <a:off x="2373300" y="196950"/>
            <a:ext cx="7445400" cy="62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7039a4b5_0_161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5000"/>
              <a:t>CNN-DailyMail News</a:t>
            </a:r>
            <a:r>
              <a:rPr lang="en-US" sz="5000"/>
              <a:t> </a:t>
            </a:r>
            <a:endParaRPr sz="5000"/>
          </a:p>
        </p:txBody>
      </p:sp>
      <p:sp>
        <p:nvSpPr>
          <p:cNvPr id="189" name="Google Shape;189;g1027039a4b5_0_161"/>
          <p:cNvSpPr txBox="1"/>
          <p:nvPr>
            <p:ph idx="1" type="body"/>
          </p:nvPr>
        </p:nvSpPr>
        <p:spPr>
          <a:xfrm>
            <a:off x="629025" y="2418550"/>
            <a:ext cx="9124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An </a:t>
            </a:r>
            <a:r>
              <a:rPr b="1" lang="en-US">
                <a:latin typeface="Lora"/>
                <a:ea typeface="Lora"/>
                <a:cs typeface="Lora"/>
                <a:sym typeface="Lora"/>
              </a:rPr>
              <a:t>English language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dataset containing over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lang="en-US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-US">
                <a:latin typeface="Lora"/>
                <a:ea typeface="Lora"/>
                <a:cs typeface="Lora"/>
                <a:sym typeface="Lora"/>
              </a:rPr>
              <a:t>300k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unique news articles written by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lang="en-US">
                <a:latin typeface="Lora"/>
                <a:ea typeface="Lora"/>
                <a:cs typeface="Lora"/>
                <a:sym typeface="Lora"/>
              </a:rPr>
              <a:t> journalists at CNN and the Daily Mail.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The current dataset version supports both </a:t>
            </a:r>
            <a:br>
              <a:rPr lang="en-US">
                <a:latin typeface="Lora"/>
                <a:ea typeface="Lora"/>
                <a:cs typeface="Lora"/>
                <a:sym typeface="Lora"/>
              </a:rPr>
            </a:br>
            <a:r>
              <a:rPr b="1" lang="en-US">
                <a:latin typeface="Lora"/>
                <a:ea typeface="Lora"/>
                <a:cs typeface="Lora"/>
                <a:sym typeface="Lora"/>
              </a:rPr>
              <a:t>Extractive and Abstractive</a:t>
            </a:r>
            <a:r>
              <a:rPr lang="en-US">
                <a:latin typeface="Lora"/>
                <a:ea typeface="Lora"/>
                <a:cs typeface="Lora"/>
                <a:sym typeface="Lora"/>
              </a:rPr>
              <a:t> summarization.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0" name="Google Shape;190;g1027039a4b5_0_16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1" name="Google Shape;191;g1027039a4b5_0_161"/>
          <p:cNvPicPr preferRelativeResize="0"/>
          <p:nvPr/>
        </p:nvPicPr>
        <p:blipFill rotWithShape="1">
          <a:blip r:embed="rId3">
            <a:alphaModFix/>
          </a:blip>
          <a:srcRect b="25727" l="14097" r="13975" t="26121"/>
          <a:stretch/>
        </p:blipFill>
        <p:spPr>
          <a:xfrm>
            <a:off x="8270725" y="2342350"/>
            <a:ext cx="3226476" cy="127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027039a4b5_0_161"/>
          <p:cNvPicPr preferRelativeResize="0"/>
          <p:nvPr/>
        </p:nvPicPr>
        <p:blipFill rotWithShape="1">
          <a:blip r:embed="rId4">
            <a:alphaModFix/>
          </a:blip>
          <a:srcRect b="37681" l="0" r="0" t="36848"/>
          <a:stretch/>
        </p:blipFill>
        <p:spPr>
          <a:xfrm>
            <a:off x="8270725" y="3886525"/>
            <a:ext cx="3226476" cy="19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2021-07-16T16:39:19Z</dcterms:created>
  <dc:creator>Marco Rizk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0x010100FF16746D5BC81040AF987FC500B4AB91</vt:lpwstr>
  </property>
</Properties>
</file>